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8" r:id="rId2"/>
    <p:sldId id="262" r:id="rId3"/>
    <p:sldId id="259" r:id="rId4"/>
    <p:sldId id="263" r:id="rId5"/>
    <p:sldId id="267" r:id="rId6"/>
    <p:sldId id="260" r:id="rId7"/>
    <p:sldId id="268" r:id="rId8"/>
    <p:sldId id="269" r:id="rId9"/>
    <p:sldId id="270" r:id="rId10"/>
    <p:sldId id="261" r:id="rId11"/>
    <p:sldId id="265" r:id="rId12"/>
    <p:sldId id="266" r:id="rId13"/>
    <p:sldId id="271"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973" autoAdjust="0"/>
    <p:restoredTop sz="94660"/>
  </p:normalViewPr>
  <p:slideViewPr>
    <p:cSldViewPr snapToGrid="0">
      <p:cViewPr varScale="1">
        <p:scale>
          <a:sx n="89" d="100"/>
          <a:sy n="89" d="100"/>
        </p:scale>
        <p:origin x="326"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D4C7E6FD-23FA-4438-AE40-DC039CF52881}" type="datetimeFigureOut">
              <a:rPr lang="en-US" smtClean="0"/>
              <a:t>12-Mar-19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04AD611-05AA-49A4-A8C0-BB6298469B59}" type="slidenum">
              <a:rPr lang="en-US" smtClean="0"/>
              <a:t>‹#›</a:t>
            </a:fld>
            <a:endParaRPr lang="en-US"/>
          </a:p>
        </p:txBody>
      </p:sp>
    </p:spTree>
    <p:extLst>
      <p:ext uri="{BB962C8B-B14F-4D97-AF65-F5344CB8AC3E}">
        <p14:creationId xmlns:p14="http://schemas.microsoft.com/office/powerpoint/2010/main" val="37789742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4C7E6FD-23FA-4438-AE40-DC039CF52881}" type="datetimeFigureOut">
              <a:rPr lang="en-US" smtClean="0"/>
              <a:t>12-Mar-19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04AD611-05AA-49A4-A8C0-BB6298469B59}" type="slidenum">
              <a:rPr lang="en-US" smtClean="0"/>
              <a:t>‹#›</a:t>
            </a:fld>
            <a:endParaRPr lang="en-US"/>
          </a:p>
        </p:txBody>
      </p:sp>
    </p:spTree>
    <p:extLst>
      <p:ext uri="{BB962C8B-B14F-4D97-AF65-F5344CB8AC3E}">
        <p14:creationId xmlns:p14="http://schemas.microsoft.com/office/powerpoint/2010/main" val="34766872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4C7E6FD-23FA-4438-AE40-DC039CF52881}" type="datetimeFigureOut">
              <a:rPr lang="en-US" smtClean="0"/>
              <a:t>12-Mar-19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04AD611-05AA-49A4-A8C0-BB6298469B59}" type="slidenum">
              <a:rPr lang="en-US" smtClean="0"/>
              <a:t>‹#›</a:t>
            </a:fld>
            <a:endParaRPr lang="en-US"/>
          </a:p>
        </p:txBody>
      </p:sp>
    </p:spTree>
    <p:extLst>
      <p:ext uri="{BB962C8B-B14F-4D97-AF65-F5344CB8AC3E}">
        <p14:creationId xmlns:p14="http://schemas.microsoft.com/office/powerpoint/2010/main" val="645262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4C7E6FD-23FA-4438-AE40-DC039CF52881}" type="datetimeFigureOut">
              <a:rPr lang="en-US" smtClean="0"/>
              <a:t>12-Mar-19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04AD611-05AA-49A4-A8C0-BB6298469B59}" type="slidenum">
              <a:rPr lang="en-US" smtClean="0"/>
              <a:t>‹#›</a:t>
            </a:fld>
            <a:endParaRPr lang="en-US"/>
          </a:p>
        </p:txBody>
      </p:sp>
    </p:spTree>
    <p:extLst>
      <p:ext uri="{BB962C8B-B14F-4D97-AF65-F5344CB8AC3E}">
        <p14:creationId xmlns:p14="http://schemas.microsoft.com/office/powerpoint/2010/main" val="22482625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4C7E6FD-23FA-4438-AE40-DC039CF52881}" type="datetimeFigureOut">
              <a:rPr lang="en-US" smtClean="0"/>
              <a:t>12-Mar-19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04AD611-05AA-49A4-A8C0-BB6298469B59}" type="slidenum">
              <a:rPr lang="en-US" smtClean="0"/>
              <a:t>‹#›</a:t>
            </a:fld>
            <a:endParaRPr lang="en-US"/>
          </a:p>
        </p:txBody>
      </p:sp>
    </p:spTree>
    <p:extLst>
      <p:ext uri="{BB962C8B-B14F-4D97-AF65-F5344CB8AC3E}">
        <p14:creationId xmlns:p14="http://schemas.microsoft.com/office/powerpoint/2010/main" val="30712026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D4C7E6FD-23FA-4438-AE40-DC039CF52881}" type="datetimeFigureOut">
              <a:rPr lang="en-US" smtClean="0"/>
              <a:t>12-Mar-19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04AD611-05AA-49A4-A8C0-BB6298469B59}" type="slidenum">
              <a:rPr lang="en-US" smtClean="0"/>
              <a:t>‹#›</a:t>
            </a:fld>
            <a:endParaRPr lang="en-US"/>
          </a:p>
        </p:txBody>
      </p:sp>
    </p:spTree>
    <p:extLst>
      <p:ext uri="{BB962C8B-B14F-4D97-AF65-F5344CB8AC3E}">
        <p14:creationId xmlns:p14="http://schemas.microsoft.com/office/powerpoint/2010/main" val="68911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D4C7E6FD-23FA-4438-AE40-DC039CF52881}" type="datetimeFigureOut">
              <a:rPr lang="en-US" smtClean="0"/>
              <a:t>12-Mar-19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04AD611-05AA-49A4-A8C0-BB6298469B59}" type="slidenum">
              <a:rPr lang="en-US" smtClean="0"/>
              <a:t>‹#›</a:t>
            </a:fld>
            <a:endParaRPr lang="en-US"/>
          </a:p>
        </p:txBody>
      </p:sp>
    </p:spTree>
    <p:extLst>
      <p:ext uri="{BB962C8B-B14F-4D97-AF65-F5344CB8AC3E}">
        <p14:creationId xmlns:p14="http://schemas.microsoft.com/office/powerpoint/2010/main" val="7011410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D4C7E6FD-23FA-4438-AE40-DC039CF52881}" type="datetimeFigureOut">
              <a:rPr lang="en-US" smtClean="0"/>
              <a:t>12-Mar-19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04AD611-05AA-49A4-A8C0-BB6298469B59}" type="slidenum">
              <a:rPr lang="en-US" smtClean="0"/>
              <a:t>‹#›</a:t>
            </a:fld>
            <a:endParaRPr lang="en-US"/>
          </a:p>
        </p:txBody>
      </p:sp>
    </p:spTree>
    <p:extLst>
      <p:ext uri="{BB962C8B-B14F-4D97-AF65-F5344CB8AC3E}">
        <p14:creationId xmlns:p14="http://schemas.microsoft.com/office/powerpoint/2010/main" val="5976563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4C7E6FD-23FA-4438-AE40-DC039CF52881}" type="datetimeFigureOut">
              <a:rPr lang="en-US" smtClean="0"/>
              <a:t>12-Mar-19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04AD611-05AA-49A4-A8C0-BB6298469B59}" type="slidenum">
              <a:rPr lang="en-US" smtClean="0"/>
              <a:t>‹#›</a:t>
            </a:fld>
            <a:endParaRPr lang="en-US"/>
          </a:p>
        </p:txBody>
      </p:sp>
    </p:spTree>
    <p:extLst>
      <p:ext uri="{BB962C8B-B14F-4D97-AF65-F5344CB8AC3E}">
        <p14:creationId xmlns:p14="http://schemas.microsoft.com/office/powerpoint/2010/main" val="29368911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4C7E6FD-23FA-4438-AE40-DC039CF52881}" type="datetimeFigureOut">
              <a:rPr lang="en-US" smtClean="0"/>
              <a:t>12-Mar-19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04AD611-05AA-49A4-A8C0-BB6298469B59}" type="slidenum">
              <a:rPr lang="en-US" smtClean="0"/>
              <a:t>‹#›</a:t>
            </a:fld>
            <a:endParaRPr lang="en-US"/>
          </a:p>
        </p:txBody>
      </p:sp>
    </p:spTree>
    <p:extLst>
      <p:ext uri="{BB962C8B-B14F-4D97-AF65-F5344CB8AC3E}">
        <p14:creationId xmlns:p14="http://schemas.microsoft.com/office/powerpoint/2010/main" val="35646990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4C7E6FD-23FA-4438-AE40-DC039CF52881}" type="datetimeFigureOut">
              <a:rPr lang="en-US" smtClean="0"/>
              <a:t>12-Mar-19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04AD611-05AA-49A4-A8C0-BB6298469B59}" type="slidenum">
              <a:rPr lang="en-US" smtClean="0"/>
              <a:t>‹#›</a:t>
            </a:fld>
            <a:endParaRPr lang="en-US"/>
          </a:p>
        </p:txBody>
      </p:sp>
    </p:spTree>
    <p:extLst>
      <p:ext uri="{BB962C8B-B14F-4D97-AF65-F5344CB8AC3E}">
        <p14:creationId xmlns:p14="http://schemas.microsoft.com/office/powerpoint/2010/main" val="10583978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4C7E6FD-23FA-4438-AE40-DC039CF52881}" type="datetimeFigureOut">
              <a:rPr lang="en-US" smtClean="0"/>
              <a:t>12-Mar-19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04AD611-05AA-49A4-A8C0-BB6298469B59}" type="slidenum">
              <a:rPr lang="en-US" smtClean="0"/>
              <a:t>‹#›</a:t>
            </a:fld>
            <a:endParaRPr lang="en-US"/>
          </a:p>
        </p:txBody>
      </p:sp>
    </p:spTree>
    <p:extLst>
      <p:ext uri="{BB962C8B-B14F-4D97-AF65-F5344CB8AC3E}">
        <p14:creationId xmlns:p14="http://schemas.microsoft.com/office/powerpoint/2010/main" val="4759832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0.gi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gi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gi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gi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4000"/>
            <a:lum/>
          </a:blip>
          <a:srcRect/>
          <a:stretch>
            <a:fillRect t="-11000" b="-3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48435011"/>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1000"/>
            <a:lum/>
          </a:blip>
          <a:srcRect/>
          <a:stretch>
            <a:fillRect t="-17000" b="-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u="sng" dirty="0" smtClean="0">
                <a:solidFill>
                  <a:schemeClr val="bg1"/>
                </a:solidFill>
                <a:latin typeface="OCR A Extended" panose="02010509020102010303" pitchFamily="50" charset="0"/>
              </a:rPr>
              <a:t>Future Possibilities</a:t>
            </a:r>
            <a:endParaRPr lang="en-US" b="1" u="sng" dirty="0">
              <a:solidFill>
                <a:schemeClr val="bg1"/>
              </a:solidFill>
              <a:latin typeface="OCR A Extended" panose="02010509020102010303" pitchFamily="50" charset="0"/>
            </a:endParaRPr>
          </a:p>
        </p:txBody>
      </p:sp>
      <p:sp>
        <p:nvSpPr>
          <p:cNvPr id="3" name="Content Placeholder 2"/>
          <p:cNvSpPr>
            <a:spLocks noGrp="1"/>
          </p:cNvSpPr>
          <p:nvPr>
            <p:ph idx="1"/>
          </p:nvPr>
        </p:nvSpPr>
        <p:spPr/>
        <p:txBody>
          <a:bodyPr/>
          <a:lstStyle/>
          <a:p>
            <a:pPr marL="0" indent="0">
              <a:buNone/>
            </a:pPr>
            <a:r>
              <a:rPr lang="en-US" dirty="0">
                <a:solidFill>
                  <a:schemeClr val="bg1"/>
                </a:solidFill>
                <a:latin typeface="OCR A Extended" panose="02010509020102010303" pitchFamily="50" charset="0"/>
              </a:rPr>
              <a:t>W</a:t>
            </a:r>
            <a:r>
              <a:rPr lang="en-US" dirty="0" smtClean="0">
                <a:solidFill>
                  <a:schemeClr val="bg1"/>
                </a:solidFill>
                <a:latin typeface="OCR A Extended" panose="02010509020102010303" pitchFamily="50" charset="0"/>
              </a:rPr>
              <a:t>ith proper </a:t>
            </a:r>
            <a:r>
              <a:rPr lang="en-US" dirty="0">
                <a:solidFill>
                  <a:schemeClr val="bg1"/>
                </a:solidFill>
                <a:latin typeface="OCR A Extended" panose="02010509020102010303" pitchFamily="50" charset="0"/>
              </a:rPr>
              <a:t>funding and a little </a:t>
            </a:r>
            <a:r>
              <a:rPr lang="en-US" dirty="0" smtClean="0">
                <a:solidFill>
                  <a:schemeClr val="bg1"/>
                </a:solidFill>
                <a:latin typeface="OCR A Extended" panose="02010509020102010303" pitchFamily="50" charset="0"/>
              </a:rPr>
              <a:t>guidance </a:t>
            </a:r>
            <a:r>
              <a:rPr lang="en-US" dirty="0">
                <a:solidFill>
                  <a:schemeClr val="bg1"/>
                </a:solidFill>
                <a:latin typeface="OCR A Extended" panose="02010509020102010303" pitchFamily="50" charset="0"/>
              </a:rPr>
              <a:t>we can </a:t>
            </a:r>
            <a:endParaRPr lang="en-US" dirty="0" smtClean="0">
              <a:solidFill>
                <a:schemeClr val="bg1"/>
              </a:solidFill>
              <a:latin typeface="OCR A Extended" panose="02010509020102010303" pitchFamily="50" charset="0"/>
            </a:endParaRPr>
          </a:p>
          <a:p>
            <a:r>
              <a:rPr lang="en-US" dirty="0" smtClean="0">
                <a:solidFill>
                  <a:schemeClr val="bg1"/>
                </a:solidFill>
                <a:latin typeface="OCR A Extended" panose="02010509020102010303" pitchFamily="50" charset="0"/>
              </a:rPr>
              <a:t>Add a display feature for time and weather,</a:t>
            </a:r>
            <a:endParaRPr lang="en-US" dirty="0">
              <a:solidFill>
                <a:schemeClr val="bg1"/>
              </a:solidFill>
              <a:latin typeface="OCR A Extended" panose="02010509020102010303" pitchFamily="50" charset="0"/>
            </a:endParaRPr>
          </a:p>
          <a:p>
            <a:pPr lvl="0"/>
            <a:r>
              <a:rPr lang="en-US" dirty="0" smtClean="0">
                <a:solidFill>
                  <a:schemeClr val="bg1"/>
                </a:solidFill>
                <a:latin typeface="OCR A Extended" panose="02010509020102010303" pitchFamily="50" charset="0"/>
              </a:rPr>
              <a:t>Live </a:t>
            </a:r>
            <a:r>
              <a:rPr lang="en-US" dirty="0">
                <a:solidFill>
                  <a:schemeClr val="bg1"/>
                </a:solidFill>
                <a:latin typeface="OCR A Extended" panose="02010509020102010303" pitchFamily="50" charset="0"/>
              </a:rPr>
              <a:t>location of the elderly, </a:t>
            </a:r>
          </a:p>
          <a:p>
            <a:pPr lvl="0"/>
            <a:r>
              <a:rPr lang="en-US" dirty="0" smtClean="0">
                <a:solidFill>
                  <a:schemeClr val="bg1"/>
                </a:solidFill>
                <a:latin typeface="OCR A Extended" panose="02010509020102010303" pitchFamily="50" charset="0"/>
              </a:rPr>
              <a:t>Analyze irregular </a:t>
            </a:r>
            <a:r>
              <a:rPr lang="en-US" dirty="0">
                <a:solidFill>
                  <a:schemeClr val="bg1"/>
                </a:solidFill>
                <a:latin typeface="OCR A Extended" panose="02010509020102010303" pitchFamily="50" charset="0"/>
              </a:rPr>
              <a:t>heartbeats </a:t>
            </a:r>
            <a:r>
              <a:rPr lang="en-US" dirty="0" smtClean="0">
                <a:solidFill>
                  <a:schemeClr val="bg1"/>
                </a:solidFill>
                <a:latin typeface="OCR A Extended" panose="02010509020102010303" pitchFamily="50" charset="0"/>
              </a:rPr>
              <a:t>and blood </a:t>
            </a:r>
            <a:r>
              <a:rPr lang="en-US" dirty="0">
                <a:solidFill>
                  <a:schemeClr val="bg1"/>
                </a:solidFill>
                <a:latin typeface="OCR A Extended" panose="02010509020102010303" pitchFamily="50" charset="0"/>
              </a:rPr>
              <a:t>pressure.</a:t>
            </a:r>
          </a:p>
          <a:p>
            <a:pPr lvl="0"/>
            <a:r>
              <a:rPr lang="en-US" dirty="0" smtClean="0">
                <a:solidFill>
                  <a:schemeClr val="bg1"/>
                </a:solidFill>
                <a:latin typeface="OCR A Extended" panose="02010509020102010303" pitchFamily="50" charset="0"/>
              </a:rPr>
              <a:t>Link </a:t>
            </a:r>
            <a:r>
              <a:rPr lang="en-US" dirty="0">
                <a:solidFill>
                  <a:schemeClr val="bg1"/>
                </a:solidFill>
                <a:latin typeface="OCR A Extended" panose="02010509020102010303" pitchFamily="50" charset="0"/>
              </a:rPr>
              <a:t>the watch with personal assistants such as Alexa or google assistant for better user </a:t>
            </a:r>
            <a:r>
              <a:rPr lang="en-US" dirty="0" smtClean="0">
                <a:solidFill>
                  <a:schemeClr val="bg1"/>
                </a:solidFill>
                <a:latin typeface="OCR A Extended" panose="02010509020102010303" pitchFamily="50" charset="0"/>
              </a:rPr>
              <a:t>interface experience.</a:t>
            </a:r>
            <a:endParaRPr lang="en-US" dirty="0">
              <a:solidFill>
                <a:schemeClr val="bg1"/>
              </a:solidFill>
              <a:latin typeface="OCR A Extended" panose="02010509020102010303" pitchFamily="50" charset="0"/>
            </a:endParaRPr>
          </a:p>
          <a:p>
            <a:endParaRPr lang="en-US" dirty="0">
              <a:solidFill>
                <a:schemeClr val="bg1"/>
              </a:solidFill>
              <a:latin typeface="OCR A Extended" panose="02010509020102010303" pitchFamily="50" charset="0"/>
            </a:endParaRPr>
          </a:p>
        </p:txBody>
      </p:sp>
    </p:spTree>
    <p:extLst>
      <p:ext uri="{BB962C8B-B14F-4D97-AF65-F5344CB8AC3E}">
        <p14:creationId xmlns:p14="http://schemas.microsoft.com/office/powerpoint/2010/main" val="1555806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randombar(horizontal)">
                                      <p:cBhvr>
                                        <p:cTn id="7" dur="500"/>
                                        <p:tgtEl>
                                          <p:spTgt spid="3">
                                            <p:txEl>
                                              <p:pRg st="0" end="0"/>
                                            </p:txEl>
                                          </p:spTgt>
                                        </p:tgtEl>
                                      </p:cBhvr>
                                    </p:animEffect>
                                  </p:childTnLst>
                                </p:cTn>
                              </p:par>
                            </p:childTnLst>
                          </p:cTn>
                        </p:par>
                        <p:par>
                          <p:cTn id="8" fill="hold">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randombar(horizontal)">
                                      <p:cBhvr>
                                        <p:cTn id="11" dur="500"/>
                                        <p:tgtEl>
                                          <p:spTgt spid="3">
                                            <p:txEl>
                                              <p:pRg st="1" end="1"/>
                                            </p:txEl>
                                          </p:spTgt>
                                        </p:tgtEl>
                                      </p:cBhvr>
                                    </p:animEffect>
                                  </p:childTnLst>
                                </p:cTn>
                              </p:par>
                            </p:childTnLst>
                          </p:cTn>
                        </p:par>
                        <p:par>
                          <p:cTn id="12" fill="hold">
                            <p:stCondLst>
                              <p:cond delay="1000"/>
                            </p:stCondLst>
                            <p:childTnLst>
                              <p:par>
                                <p:cTn id="13" presetID="14" presetClass="entr" presetSubtype="10" fill="hold" grpId="0"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randombar(horizontal)">
                                      <p:cBhvr>
                                        <p:cTn id="15" dur="500"/>
                                        <p:tgtEl>
                                          <p:spTgt spid="3">
                                            <p:txEl>
                                              <p:pRg st="2" end="2"/>
                                            </p:txEl>
                                          </p:spTgt>
                                        </p:tgtEl>
                                      </p:cBhvr>
                                    </p:animEffect>
                                  </p:childTnLst>
                                </p:cTn>
                              </p:par>
                            </p:childTnLst>
                          </p:cTn>
                        </p:par>
                        <p:par>
                          <p:cTn id="16" fill="hold">
                            <p:stCondLst>
                              <p:cond delay="1500"/>
                            </p:stCondLst>
                            <p:childTnLst>
                              <p:par>
                                <p:cTn id="17" presetID="14" presetClass="entr" presetSubtype="10" fill="hold" grpId="0"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randombar(horizontal)">
                                      <p:cBhvr>
                                        <p:cTn id="19" dur="500"/>
                                        <p:tgtEl>
                                          <p:spTgt spid="3">
                                            <p:txEl>
                                              <p:pRg st="3" end="3"/>
                                            </p:txEl>
                                          </p:spTgt>
                                        </p:tgtEl>
                                      </p:cBhvr>
                                    </p:animEffect>
                                  </p:childTnLst>
                                </p:cTn>
                              </p:par>
                            </p:childTnLst>
                          </p:cTn>
                        </p:par>
                        <p:par>
                          <p:cTn id="20" fill="hold">
                            <p:stCondLst>
                              <p:cond delay="2000"/>
                            </p:stCondLst>
                            <p:childTnLst>
                              <p:par>
                                <p:cTn id="21" presetID="14" presetClass="entr" presetSubtype="10" fill="hold" grpId="0" nodeType="after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randombar(horizontal)">
                                      <p:cBhvr>
                                        <p:cTn id="23"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67000"/>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u="sng" dirty="0" smtClean="0">
                <a:solidFill>
                  <a:schemeClr val="bg1"/>
                </a:solidFill>
                <a:latin typeface="OCR A Extended" panose="02010509020102010303" pitchFamily="50" charset="0"/>
              </a:rPr>
              <a:t>Uniqueness</a:t>
            </a:r>
            <a:endParaRPr lang="en-US" b="1" u="sng" dirty="0">
              <a:solidFill>
                <a:schemeClr val="bg1"/>
              </a:solidFill>
              <a:latin typeface="OCR A Extended" panose="02010509020102010303" pitchFamily="50" charset="0"/>
            </a:endParaRPr>
          </a:p>
        </p:txBody>
      </p:sp>
      <p:sp>
        <p:nvSpPr>
          <p:cNvPr id="3" name="Content Placeholder 2"/>
          <p:cNvSpPr>
            <a:spLocks noGrp="1"/>
          </p:cNvSpPr>
          <p:nvPr>
            <p:ph idx="1"/>
          </p:nvPr>
        </p:nvSpPr>
        <p:spPr/>
        <p:txBody>
          <a:bodyPr/>
          <a:lstStyle/>
          <a:p>
            <a:r>
              <a:rPr lang="en-US" dirty="0" smtClean="0">
                <a:solidFill>
                  <a:schemeClr val="bg1"/>
                </a:solidFill>
                <a:latin typeface="OCR A Extended" panose="02010509020102010303" pitchFamily="50" charset="0"/>
              </a:rPr>
              <a:t>The device is directly connected to the internet unlike other commercially available products.</a:t>
            </a:r>
          </a:p>
          <a:p>
            <a:r>
              <a:rPr lang="en-US" dirty="0" smtClean="0">
                <a:solidFill>
                  <a:schemeClr val="bg1"/>
                </a:solidFill>
                <a:latin typeface="OCR A Extended" panose="02010509020102010303" pitchFamily="50" charset="0"/>
              </a:rPr>
              <a:t>This device is specially designed to meet the needs of the elderly and for their well being.</a:t>
            </a:r>
          </a:p>
          <a:p>
            <a:r>
              <a:rPr lang="en-US" dirty="0" smtClean="0">
                <a:solidFill>
                  <a:schemeClr val="bg1"/>
                </a:solidFill>
                <a:latin typeface="OCR A Extended" panose="02010509020102010303" pitchFamily="50" charset="0"/>
              </a:rPr>
              <a:t>The panic button feature is simple yet effective function available in this device which cannot be found elsewhere</a:t>
            </a:r>
            <a:r>
              <a:rPr lang="en-US" dirty="0" smtClean="0">
                <a:solidFill>
                  <a:schemeClr val="bg1"/>
                </a:solidFill>
              </a:rPr>
              <a:t>.</a:t>
            </a:r>
          </a:p>
        </p:txBody>
      </p:sp>
    </p:spTree>
    <p:extLst>
      <p:ext uri="{BB962C8B-B14F-4D97-AF65-F5344CB8AC3E}">
        <p14:creationId xmlns:p14="http://schemas.microsoft.com/office/powerpoint/2010/main" val="357108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randombar(horizontal)">
                                      <p:cBhvr>
                                        <p:cTn id="7" dur="500"/>
                                        <p:tgtEl>
                                          <p:spTgt spid="3">
                                            <p:txEl>
                                              <p:pRg st="0" end="0"/>
                                            </p:txEl>
                                          </p:spTgt>
                                        </p:tgtEl>
                                      </p:cBhvr>
                                    </p:animEffect>
                                  </p:childTnLst>
                                </p:cTn>
                              </p:par>
                            </p:childTnLst>
                          </p:cTn>
                        </p:par>
                        <p:par>
                          <p:cTn id="8" fill="hold">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randombar(horizontal)">
                                      <p:cBhvr>
                                        <p:cTn id="11" dur="500"/>
                                        <p:tgtEl>
                                          <p:spTgt spid="3">
                                            <p:txEl>
                                              <p:pRg st="1" end="1"/>
                                            </p:txEl>
                                          </p:spTgt>
                                        </p:tgtEl>
                                      </p:cBhvr>
                                    </p:animEffect>
                                  </p:childTnLst>
                                </p:cTn>
                              </p:par>
                            </p:childTnLst>
                          </p:cTn>
                        </p:par>
                        <p:par>
                          <p:cTn id="12" fill="hold">
                            <p:stCondLst>
                              <p:cond delay="1000"/>
                            </p:stCondLst>
                            <p:childTnLst>
                              <p:par>
                                <p:cTn id="13" presetID="14" presetClass="entr" presetSubtype="10" fill="hold" grpId="0"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randombar(horizontal)">
                                      <p:cBhvr>
                                        <p:cTn id="15"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63000"/>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u="sng" dirty="0">
                <a:solidFill>
                  <a:schemeClr val="bg1"/>
                </a:solidFill>
                <a:latin typeface="OCR A Extended" panose="02010509020102010303" pitchFamily="50" charset="0"/>
              </a:rPr>
              <a:t>C</a:t>
            </a:r>
            <a:r>
              <a:rPr lang="en-US" b="1" u="sng" dirty="0" smtClean="0">
                <a:solidFill>
                  <a:schemeClr val="bg1"/>
                </a:solidFill>
                <a:latin typeface="OCR A Extended" panose="02010509020102010303" pitchFamily="50" charset="0"/>
              </a:rPr>
              <a:t>onclusion</a:t>
            </a:r>
            <a:endParaRPr lang="en-US" b="1" u="sng" dirty="0">
              <a:solidFill>
                <a:schemeClr val="bg1"/>
              </a:solidFill>
              <a:latin typeface="OCR A Extended" panose="02010509020102010303" pitchFamily="50" charset="0"/>
            </a:endParaRPr>
          </a:p>
        </p:txBody>
      </p:sp>
      <p:sp>
        <p:nvSpPr>
          <p:cNvPr id="3" name="Content Placeholder 2"/>
          <p:cNvSpPr>
            <a:spLocks noGrp="1"/>
          </p:cNvSpPr>
          <p:nvPr>
            <p:ph idx="1"/>
          </p:nvPr>
        </p:nvSpPr>
        <p:spPr>
          <a:noFill/>
        </p:spPr>
        <p:txBody>
          <a:bodyPr>
            <a:normAutofit fontScale="85000" lnSpcReduction="20000"/>
          </a:bodyPr>
          <a:lstStyle/>
          <a:p>
            <a:pPr algn="just"/>
            <a:r>
              <a:rPr lang="en-US" dirty="0">
                <a:solidFill>
                  <a:schemeClr val="bg1"/>
                </a:solidFill>
                <a:latin typeface="OCR A Extended" panose="02010509020102010303" pitchFamily="50" charset="0"/>
              </a:rPr>
              <a:t>From the results of the present study, it is evident that the use of new technologies by the elderly population significantly contributes to a better quality of life, improving parameters of daily living such as transportation facilitation, communication and participation in social life. Further, it offers the link of elderly to services that meet their immediate needs, and in particular the cooperation and coordination with the network of Primary Care and Social Protection</a:t>
            </a:r>
            <a:r>
              <a:rPr lang="en-US" dirty="0"/>
              <a:t>.</a:t>
            </a:r>
            <a:endParaRPr lang="en-IN" dirty="0" smtClean="0">
              <a:solidFill>
                <a:schemeClr val="bg1"/>
              </a:solidFill>
              <a:latin typeface="OCR A Extended" panose="02010509020102010303" pitchFamily="50" charset="0"/>
            </a:endParaRPr>
          </a:p>
          <a:p>
            <a:pPr algn="just"/>
            <a:r>
              <a:rPr lang="en-IN" dirty="0" smtClean="0">
                <a:solidFill>
                  <a:schemeClr val="bg1"/>
                </a:solidFill>
                <a:latin typeface="OCR A Extended" panose="02010509020102010303" pitchFamily="50" charset="0"/>
              </a:rPr>
              <a:t>This </a:t>
            </a:r>
            <a:r>
              <a:rPr lang="en-IN" dirty="0">
                <a:solidFill>
                  <a:schemeClr val="bg1"/>
                </a:solidFill>
                <a:latin typeface="OCR A Extended" panose="02010509020102010303" pitchFamily="50" charset="0"/>
              </a:rPr>
              <a:t>work is of low cost, very effective, and productive. But there is always room for improvement</a:t>
            </a:r>
            <a:r>
              <a:rPr lang="en-IN" dirty="0" smtClean="0">
                <a:solidFill>
                  <a:schemeClr val="bg1"/>
                </a:solidFill>
                <a:latin typeface="OCR A Extended" panose="02010509020102010303" pitchFamily="50" charset="0"/>
              </a:rPr>
              <a:t>.</a:t>
            </a:r>
          </a:p>
          <a:p>
            <a:pPr algn="just"/>
            <a:r>
              <a:rPr lang="en-IN" dirty="0" smtClean="0">
                <a:solidFill>
                  <a:schemeClr val="bg1"/>
                </a:solidFill>
                <a:latin typeface="OCR A Extended" panose="02010509020102010303" pitchFamily="50" charset="0"/>
              </a:rPr>
              <a:t>This </a:t>
            </a:r>
            <a:r>
              <a:rPr lang="en-IN" dirty="0">
                <a:solidFill>
                  <a:schemeClr val="bg1"/>
                </a:solidFill>
                <a:latin typeface="OCR A Extended" panose="02010509020102010303" pitchFamily="50" charset="0"/>
              </a:rPr>
              <a:t>merchandise has been designed as a prototype and requires further developments for using it in assorted applications.</a:t>
            </a:r>
            <a:endParaRPr lang="en-US" dirty="0">
              <a:solidFill>
                <a:schemeClr val="bg1"/>
              </a:solidFill>
              <a:latin typeface="OCR A Extended" panose="02010509020102010303" pitchFamily="50" charset="0"/>
            </a:endParaRPr>
          </a:p>
        </p:txBody>
      </p:sp>
    </p:spTree>
    <p:extLst>
      <p:ext uri="{BB962C8B-B14F-4D97-AF65-F5344CB8AC3E}">
        <p14:creationId xmlns:p14="http://schemas.microsoft.com/office/powerpoint/2010/main" val="3718545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randombar(horizontal)">
                                      <p:cBhvr>
                                        <p:cTn id="7" dur="500"/>
                                        <p:tgtEl>
                                          <p:spTgt spid="3">
                                            <p:txEl>
                                              <p:pRg st="0" end="0"/>
                                            </p:txEl>
                                          </p:spTgt>
                                        </p:tgtEl>
                                      </p:cBhvr>
                                    </p:animEffect>
                                  </p:childTnLst>
                                </p:cTn>
                              </p:par>
                            </p:childTnLst>
                          </p:cTn>
                        </p:par>
                        <p:par>
                          <p:cTn id="8" fill="hold">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randombar(horizontal)">
                                      <p:cBhvr>
                                        <p:cTn id="11" dur="500"/>
                                        <p:tgtEl>
                                          <p:spTgt spid="3">
                                            <p:txEl>
                                              <p:pRg st="1" end="1"/>
                                            </p:txEl>
                                          </p:spTgt>
                                        </p:tgtEl>
                                      </p:cBhvr>
                                    </p:animEffect>
                                  </p:childTnLst>
                                </p:cTn>
                              </p:par>
                            </p:childTnLst>
                          </p:cTn>
                        </p:par>
                        <p:par>
                          <p:cTn id="12" fill="hold">
                            <p:stCondLst>
                              <p:cond delay="1000"/>
                            </p:stCondLst>
                            <p:childTnLst>
                              <p:par>
                                <p:cTn id="13" presetID="14" presetClass="entr" presetSubtype="10" fill="hold" grpId="0"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randombar(horizontal)">
                                      <p:cBhvr>
                                        <p:cTn id="15"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0"/>
            <a:ext cx="4443743" cy="6858000"/>
          </a:xfrm>
          <a:prstGeom prst="rect">
            <a:avLst/>
          </a:prstGeom>
        </p:spPr>
      </p:pic>
      <p:sp>
        <p:nvSpPr>
          <p:cNvPr id="5" name="Rectangle 4"/>
          <p:cNvSpPr/>
          <p:nvPr/>
        </p:nvSpPr>
        <p:spPr>
          <a:xfrm>
            <a:off x="5460396" y="2136338"/>
            <a:ext cx="6317050" cy="2585323"/>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marL="685800" indent="-685800">
              <a:buFont typeface="Wingdings" panose="05000000000000000000" pitchFamily="2" charset="2"/>
              <a:buChar char="Ø"/>
            </a:pPr>
            <a:r>
              <a:rPr lang="en-US" sz="5400" b="1" dirty="0" smtClean="0">
                <a:ln/>
                <a:solidFill>
                  <a:schemeClr val="accent3"/>
                </a:solidFill>
              </a:rPr>
              <a:t>KAVISH MEHTA</a:t>
            </a:r>
          </a:p>
          <a:p>
            <a:pPr marL="685800" indent="-685800">
              <a:buFont typeface="Wingdings" panose="05000000000000000000" pitchFamily="2" charset="2"/>
              <a:buChar char="Ø"/>
            </a:pPr>
            <a:r>
              <a:rPr lang="en-US" sz="5400" b="1" dirty="0" smtClean="0">
                <a:ln/>
                <a:solidFill>
                  <a:schemeClr val="accent3"/>
                </a:solidFill>
              </a:rPr>
              <a:t>RITWIK SARASWAT</a:t>
            </a:r>
          </a:p>
          <a:p>
            <a:pPr marL="685800" indent="-685800">
              <a:buFont typeface="Wingdings" panose="05000000000000000000" pitchFamily="2" charset="2"/>
              <a:buChar char="Ø"/>
            </a:pPr>
            <a:r>
              <a:rPr lang="en-US" sz="5400" b="1" dirty="0" smtClean="0">
                <a:ln/>
                <a:solidFill>
                  <a:schemeClr val="accent3"/>
                </a:solidFill>
              </a:rPr>
              <a:t>R. AKSHITH</a:t>
            </a:r>
            <a:endParaRPr lang="en-US" sz="5400" b="1" dirty="0">
              <a:ln/>
              <a:solidFill>
                <a:schemeClr val="accent3"/>
              </a:solidFill>
            </a:endParaRPr>
          </a:p>
        </p:txBody>
      </p:sp>
    </p:spTree>
    <p:extLst>
      <p:ext uri="{BB962C8B-B14F-4D97-AF65-F5344CB8AC3E}">
        <p14:creationId xmlns:p14="http://schemas.microsoft.com/office/powerpoint/2010/main" val="1294117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0"/>
                                        <p:tgtEl>
                                          <p:spTgt spid="4"/>
                                        </p:tgtEl>
                                      </p:cBhvr>
                                    </p:animEffect>
                                    <p:anim calcmode="lin" valueType="num">
                                      <p:cBhvr>
                                        <p:cTn id="8" dur="2000" fill="hold"/>
                                        <p:tgtEl>
                                          <p:spTgt spid="4"/>
                                        </p:tgtEl>
                                        <p:attrNameLst>
                                          <p:attrName>ppt_w</p:attrName>
                                        </p:attrNameLst>
                                      </p:cBhvr>
                                      <p:tavLst>
                                        <p:tav tm="0" fmla="#ppt_w*sin(2.5*pi*$)">
                                          <p:val>
                                            <p:fltVal val="0"/>
                                          </p:val>
                                        </p:tav>
                                        <p:tav tm="100000">
                                          <p:val>
                                            <p:fltVal val="1"/>
                                          </p:val>
                                        </p:tav>
                                      </p:tavLst>
                                    </p:anim>
                                    <p:anim calcmode="lin" valueType="num">
                                      <p:cBhvr>
                                        <p:cTn id="9" dur="2000" fill="hold"/>
                                        <p:tgtEl>
                                          <p:spTgt spid="4"/>
                                        </p:tgtEl>
                                        <p:attrNameLst>
                                          <p:attrName>ppt_h</p:attrName>
                                        </p:attrNameLst>
                                      </p:cBhvr>
                                      <p:tavLst>
                                        <p:tav tm="0">
                                          <p:val>
                                            <p:strVal val="#ppt_h"/>
                                          </p:val>
                                        </p:tav>
                                        <p:tav tm="100000">
                                          <p:val>
                                            <p:strVal val="#ppt_h"/>
                                          </p:val>
                                        </p:tav>
                                      </p:tavLst>
                                    </p:anim>
                                  </p:childTnLst>
                                </p:cTn>
                              </p:par>
                              <p:par>
                                <p:cTn id="10" presetID="53" presetClass="entr" presetSubtype="16"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500" fill="hold"/>
                                        <p:tgtEl>
                                          <p:spTgt spid="5"/>
                                        </p:tgtEl>
                                        <p:attrNameLst>
                                          <p:attrName>ppt_w</p:attrName>
                                        </p:attrNameLst>
                                      </p:cBhvr>
                                      <p:tavLst>
                                        <p:tav tm="0">
                                          <p:val>
                                            <p:fltVal val="0"/>
                                          </p:val>
                                        </p:tav>
                                        <p:tav tm="100000">
                                          <p:val>
                                            <p:strVal val="#ppt_w"/>
                                          </p:val>
                                        </p:tav>
                                      </p:tavLst>
                                    </p:anim>
                                    <p:anim calcmode="lin" valueType="num">
                                      <p:cBhvr>
                                        <p:cTn id="13" dur="500" fill="hold"/>
                                        <p:tgtEl>
                                          <p:spTgt spid="5"/>
                                        </p:tgtEl>
                                        <p:attrNameLst>
                                          <p:attrName>ppt_h</p:attrName>
                                        </p:attrNameLst>
                                      </p:cBhvr>
                                      <p:tavLst>
                                        <p:tav tm="0">
                                          <p:val>
                                            <p:fltVal val="0"/>
                                          </p:val>
                                        </p:tav>
                                        <p:tav tm="100000">
                                          <p:val>
                                            <p:strVal val="#ppt_h"/>
                                          </p:val>
                                        </p:tav>
                                      </p:tavLst>
                                    </p:anim>
                                    <p:animEffect transition="in" filter="fade">
                                      <p:cBhvr>
                                        <p:cTn id="1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0000"/>
            <a:lum/>
          </a:blip>
          <a:srcRect/>
          <a:stretch>
            <a:fillRect b="-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u="sng" dirty="0" smtClean="0">
                <a:solidFill>
                  <a:schemeClr val="bg1"/>
                </a:solidFill>
                <a:latin typeface="OCR A Extended" panose="02010509020102010303" pitchFamily="50" charset="0"/>
              </a:rPr>
              <a:t>Introduction</a:t>
            </a:r>
            <a:endParaRPr lang="en-US" dirty="0">
              <a:solidFill>
                <a:schemeClr val="bg1"/>
              </a:solidFill>
              <a:latin typeface="OCR A Extended" panose="02010509020102010303" pitchFamily="50" charset="0"/>
            </a:endParaRPr>
          </a:p>
        </p:txBody>
      </p:sp>
      <p:sp>
        <p:nvSpPr>
          <p:cNvPr id="3" name="Content Placeholder 2"/>
          <p:cNvSpPr>
            <a:spLocks noGrp="1"/>
          </p:cNvSpPr>
          <p:nvPr>
            <p:ph idx="1"/>
          </p:nvPr>
        </p:nvSpPr>
        <p:spPr/>
        <p:txBody>
          <a:bodyPr/>
          <a:lstStyle/>
          <a:p>
            <a:pPr marL="0" indent="0">
              <a:buNone/>
            </a:pPr>
            <a:r>
              <a:rPr lang="en-US" dirty="0">
                <a:solidFill>
                  <a:schemeClr val="bg1"/>
                </a:solidFill>
                <a:latin typeface="OCR A Extended" panose="02010509020102010303" pitchFamily="50" charset="0"/>
              </a:rPr>
              <a:t>Nowadays in our busy life we are </a:t>
            </a:r>
            <a:r>
              <a:rPr lang="en-US" dirty="0" smtClean="0">
                <a:solidFill>
                  <a:schemeClr val="bg1"/>
                </a:solidFill>
                <a:latin typeface="OCR A Extended" panose="02010509020102010303" pitchFamily="50" charset="0"/>
              </a:rPr>
              <a:t>unable </a:t>
            </a:r>
            <a:r>
              <a:rPr lang="en-US" dirty="0">
                <a:solidFill>
                  <a:schemeClr val="bg1"/>
                </a:solidFill>
                <a:latin typeface="OCR A Extended" panose="02010509020102010303" pitchFamily="50" charset="0"/>
              </a:rPr>
              <a:t>to spend time with our </a:t>
            </a:r>
            <a:r>
              <a:rPr lang="en-US" dirty="0" smtClean="0">
                <a:solidFill>
                  <a:schemeClr val="bg1"/>
                </a:solidFill>
                <a:latin typeface="OCR A Extended" panose="02010509020102010303" pitchFamily="50" charset="0"/>
              </a:rPr>
              <a:t>elderly </a:t>
            </a:r>
            <a:r>
              <a:rPr lang="en-US" dirty="0">
                <a:solidFill>
                  <a:schemeClr val="bg1"/>
                </a:solidFill>
                <a:latin typeface="OCR A Extended" panose="02010509020102010303" pitchFamily="50" charset="0"/>
              </a:rPr>
              <a:t>and take care of </a:t>
            </a:r>
            <a:r>
              <a:rPr lang="en-US" dirty="0" smtClean="0">
                <a:solidFill>
                  <a:schemeClr val="bg1"/>
                </a:solidFill>
                <a:latin typeface="OCR A Extended" panose="02010509020102010303" pitchFamily="50" charset="0"/>
              </a:rPr>
              <a:t>their needs.</a:t>
            </a:r>
          </a:p>
          <a:p>
            <a:pPr marL="0" indent="0">
              <a:buNone/>
            </a:pPr>
            <a:r>
              <a:rPr lang="en-US" dirty="0" smtClean="0">
                <a:solidFill>
                  <a:schemeClr val="bg1"/>
                </a:solidFill>
                <a:latin typeface="OCR A Extended" panose="02010509020102010303" pitchFamily="50" charset="0"/>
              </a:rPr>
              <a:t>But </a:t>
            </a:r>
            <a:r>
              <a:rPr lang="en-US" dirty="0">
                <a:solidFill>
                  <a:schemeClr val="bg1"/>
                </a:solidFill>
                <a:latin typeface="OCR A Extended" panose="02010509020102010303" pitchFamily="50" charset="0"/>
              </a:rPr>
              <a:t>this is the </a:t>
            </a:r>
            <a:r>
              <a:rPr lang="en-US" dirty="0" smtClean="0">
                <a:solidFill>
                  <a:schemeClr val="bg1"/>
                </a:solidFill>
                <a:latin typeface="OCR A Extended" panose="02010509020102010303" pitchFamily="50" charset="0"/>
              </a:rPr>
              <a:t>time in their lives they need </a:t>
            </a:r>
            <a:r>
              <a:rPr lang="en-US" dirty="0">
                <a:solidFill>
                  <a:schemeClr val="bg1"/>
                </a:solidFill>
                <a:latin typeface="OCR A Extended" panose="02010509020102010303" pitchFamily="50" charset="0"/>
              </a:rPr>
              <a:t>help in </a:t>
            </a:r>
            <a:r>
              <a:rPr lang="en-US" dirty="0" smtClean="0">
                <a:solidFill>
                  <a:schemeClr val="bg1"/>
                </a:solidFill>
                <a:latin typeface="OCR A Extended" panose="02010509020102010303" pitchFamily="50" charset="0"/>
              </a:rPr>
              <a:t>their day </a:t>
            </a:r>
            <a:r>
              <a:rPr lang="en-US" dirty="0">
                <a:solidFill>
                  <a:schemeClr val="bg1"/>
                </a:solidFill>
                <a:latin typeface="OCR A Extended" panose="02010509020102010303" pitchFamily="50" charset="0"/>
              </a:rPr>
              <a:t>to day </a:t>
            </a:r>
            <a:r>
              <a:rPr lang="en-US" dirty="0" smtClean="0">
                <a:solidFill>
                  <a:schemeClr val="bg1"/>
                </a:solidFill>
                <a:latin typeface="OCR A Extended" panose="02010509020102010303" pitchFamily="50" charset="0"/>
              </a:rPr>
              <a:t>activities and require </a:t>
            </a:r>
            <a:r>
              <a:rPr lang="en-US" dirty="0">
                <a:solidFill>
                  <a:schemeClr val="bg1"/>
                </a:solidFill>
                <a:latin typeface="OCR A Extended" panose="02010509020102010303" pitchFamily="50" charset="0"/>
              </a:rPr>
              <a:t>someone around to help them </a:t>
            </a:r>
            <a:r>
              <a:rPr lang="en-US" dirty="0" smtClean="0">
                <a:solidFill>
                  <a:schemeClr val="bg1"/>
                </a:solidFill>
                <a:latin typeface="OCR A Extended" panose="02010509020102010303" pitchFamily="50" charset="0"/>
              </a:rPr>
              <a:t>out.</a:t>
            </a:r>
          </a:p>
          <a:p>
            <a:pPr marL="0" indent="0">
              <a:buNone/>
            </a:pPr>
            <a:r>
              <a:rPr lang="en-US" dirty="0" smtClean="0">
                <a:solidFill>
                  <a:schemeClr val="bg1"/>
                </a:solidFill>
                <a:latin typeface="OCR A Extended" panose="02010509020102010303" pitchFamily="50" charset="0"/>
              </a:rPr>
              <a:t>So DEUS CEASIM  came up with a device </a:t>
            </a:r>
            <a:r>
              <a:rPr lang="en-US" dirty="0">
                <a:solidFill>
                  <a:schemeClr val="bg1"/>
                </a:solidFill>
                <a:latin typeface="OCR A Extended" panose="02010509020102010303" pitchFamily="50" charset="0"/>
              </a:rPr>
              <a:t>that can </a:t>
            </a:r>
            <a:r>
              <a:rPr lang="en-US" dirty="0" smtClean="0">
                <a:solidFill>
                  <a:schemeClr val="bg1"/>
                </a:solidFill>
                <a:latin typeface="OCR A Extended" panose="02010509020102010303" pitchFamily="50" charset="0"/>
              </a:rPr>
              <a:t>help </a:t>
            </a:r>
            <a:r>
              <a:rPr lang="en-US" dirty="0">
                <a:solidFill>
                  <a:schemeClr val="bg1"/>
                </a:solidFill>
                <a:latin typeface="OCR A Extended" panose="02010509020102010303" pitchFamily="50" charset="0"/>
              </a:rPr>
              <a:t>monitor </a:t>
            </a:r>
            <a:r>
              <a:rPr lang="en-US" dirty="0" smtClean="0">
                <a:solidFill>
                  <a:schemeClr val="bg1"/>
                </a:solidFill>
                <a:latin typeface="OCR A Extended" panose="02010509020102010303" pitchFamily="50" charset="0"/>
              </a:rPr>
              <a:t>elderly </a:t>
            </a:r>
            <a:r>
              <a:rPr lang="en-US" dirty="0">
                <a:solidFill>
                  <a:schemeClr val="bg1"/>
                </a:solidFill>
                <a:latin typeface="OCR A Extended" panose="02010509020102010303" pitchFamily="50" charset="0"/>
              </a:rPr>
              <a:t>and also </a:t>
            </a:r>
            <a:r>
              <a:rPr lang="en-US" dirty="0" smtClean="0">
                <a:solidFill>
                  <a:schemeClr val="bg1"/>
                </a:solidFill>
                <a:latin typeface="OCR A Extended" panose="02010509020102010303" pitchFamily="50" charset="0"/>
              </a:rPr>
              <a:t>notify </a:t>
            </a:r>
            <a:r>
              <a:rPr lang="en-US" dirty="0">
                <a:solidFill>
                  <a:schemeClr val="bg1"/>
                </a:solidFill>
                <a:latin typeface="OCR A Extended" panose="02010509020102010303" pitchFamily="50" charset="0"/>
              </a:rPr>
              <a:t>when they are in danger or need our help.</a:t>
            </a:r>
          </a:p>
          <a:p>
            <a:endParaRPr lang="en-US" dirty="0">
              <a:solidFill>
                <a:schemeClr val="bg1"/>
              </a:solidFill>
              <a:latin typeface="OCR A Extended" panose="02010509020102010303" pitchFamily="50" charset="0"/>
            </a:endParaRPr>
          </a:p>
        </p:txBody>
      </p:sp>
    </p:spTree>
    <p:extLst>
      <p:ext uri="{BB962C8B-B14F-4D97-AF65-F5344CB8AC3E}">
        <p14:creationId xmlns:p14="http://schemas.microsoft.com/office/powerpoint/2010/main" val="3544312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randombar(horizontal)">
                                      <p:cBhvr>
                                        <p:cTn id="7" dur="500"/>
                                        <p:tgtEl>
                                          <p:spTgt spid="3">
                                            <p:txEl>
                                              <p:pRg st="0" end="0"/>
                                            </p:txEl>
                                          </p:spTgt>
                                        </p:tgtEl>
                                      </p:cBhvr>
                                    </p:animEffect>
                                  </p:childTnLst>
                                </p:cTn>
                              </p:par>
                            </p:childTnLst>
                          </p:cTn>
                        </p:par>
                        <p:par>
                          <p:cTn id="8" fill="hold">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randombar(horizontal)">
                                      <p:cBhvr>
                                        <p:cTn id="11" dur="500"/>
                                        <p:tgtEl>
                                          <p:spTgt spid="3">
                                            <p:txEl>
                                              <p:pRg st="1" end="1"/>
                                            </p:txEl>
                                          </p:spTgt>
                                        </p:tgtEl>
                                      </p:cBhvr>
                                    </p:animEffect>
                                  </p:childTnLst>
                                </p:cTn>
                              </p:par>
                            </p:childTnLst>
                          </p:cTn>
                        </p:par>
                        <p:par>
                          <p:cTn id="12" fill="hold">
                            <p:stCondLst>
                              <p:cond delay="1000"/>
                            </p:stCondLst>
                            <p:childTnLst>
                              <p:par>
                                <p:cTn id="13" presetID="14" presetClass="entr" presetSubtype="10" fill="hold" grpId="0"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randombar(horizontal)">
                                      <p:cBhvr>
                                        <p:cTn id="15"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2000"/>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47662"/>
            <a:ext cx="10515600" cy="1325563"/>
          </a:xfrm>
        </p:spPr>
        <p:txBody>
          <a:bodyPr/>
          <a:lstStyle/>
          <a:p>
            <a:r>
              <a:rPr lang="en-US" b="1" u="sng" dirty="0" smtClean="0">
                <a:solidFill>
                  <a:schemeClr val="bg1"/>
                </a:solidFill>
                <a:latin typeface="OCR A Extended" panose="02010509020102010303" pitchFamily="50" charset="0"/>
              </a:rPr>
              <a:t>Aim </a:t>
            </a:r>
            <a:endParaRPr lang="en-US" b="1" u="sng" dirty="0">
              <a:solidFill>
                <a:schemeClr val="bg1"/>
              </a:solidFill>
              <a:latin typeface="OCR A Extended" panose="02010509020102010303" pitchFamily="50" charset="0"/>
            </a:endParaRPr>
          </a:p>
        </p:txBody>
      </p:sp>
      <p:sp>
        <p:nvSpPr>
          <p:cNvPr id="3" name="Content Placeholder 2"/>
          <p:cNvSpPr>
            <a:spLocks noGrp="1"/>
          </p:cNvSpPr>
          <p:nvPr>
            <p:ph idx="1"/>
          </p:nvPr>
        </p:nvSpPr>
        <p:spPr>
          <a:xfrm>
            <a:off x="838200" y="1673225"/>
            <a:ext cx="10515600" cy="4351338"/>
          </a:xfrm>
        </p:spPr>
        <p:txBody>
          <a:bodyPr>
            <a:normAutofit lnSpcReduction="10000"/>
          </a:bodyPr>
          <a:lstStyle/>
          <a:p>
            <a:endParaRPr lang="en-US" dirty="0" smtClean="0">
              <a:solidFill>
                <a:schemeClr val="bg1"/>
              </a:solidFill>
            </a:endParaRPr>
          </a:p>
          <a:p>
            <a:endParaRPr lang="en-US" b="1" dirty="0">
              <a:solidFill>
                <a:schemeClr val="bg1"/>
              </a:solidFill>
            </a:endParaRPr>
          </a:p>
          <a:p>
            <a:r>
              <a:rPr lang="en-US" b="1" dirty="0" smtClean="0">
                <a:solidFill>
                  <a:schemeClr val="bg1"/>
                </a:solidFill>
                <a:latin typeface="OCR A Extended" panose="02010509020102010303" pitchFamily="50" charset="0"/>
                <a:cs typeface="Times New Roman" panose="02020603050405020304" pitchFamily="18" charset="0"/>
              </a:rPr>
              <a:t>DUES CEASIM aims </a:t>
            </a:r>
            <a:r>
              <a:rPr lang="en-US" b="1" dirty="0">
                <a:solidFill>
                  <a:schemeClr val="bg1"/>
                </a:solidFill>
                <a:latin typeface="OCR A Extended" panose="02010509020102010303" pitchFamily="50" charset="0"/>
                <a:cs typeface="Times New Roman" panose="02020603050405020304" pitchFamily="18" charset="0"/>
              </a:rPr>
              <a:t>to build a smart </a:t>
            </a:r>
            <a:r>
              <a:rPr lang="en-US" b="1" dirty="0" smtClean="0">
                <a:solidFill>
                  <a:schemeClr val="bg1"/>
                </a:solidFill>
                <a:latin typeface="OCR A Extended" panose="02010509020102010303" pitchFamily="50" charset="0"/>
                <a:cs typeface="Times New Roman" panose="02020603050405020304" pitchFamily="18" charset="0"/>
              </a:rPr>
              <a:t>wearable device </a:t>
            </a:r>
            <a:r>
              <a:rPr lang="en-US" b="1" dirty="0">
                <a:solidFill>
                  <a:schemeClr val="bg1"/>
                </a:solidFill>
                <a:latin typeface="OCR A Extended" panose="02010509020102010303" pitchFamily="50" charset="0"/>
                <a:cs typeface="Times New Roman" panose="02020603050405020304" pitchFamily="18" charset="0"/>
              </a:rPr>
              <a:t>for the elderly that can help them stay safe and </a:t>
            </a:r>
            <a:r>
              <a:rPr lang="en-US" b="1" dirty="0" smtClean="0">
                <a:solidFill>
                  <a:schemeClr val="bg1"/>
                </a:solidFill>
                <a:latin typeface="OCR A Extended" panose="02010509020102010303" pitchFamily="50" charset="0"/>
                <a:cs typeface="Times New Roman" panose="02020603050405020304" pitchFamily="18" charset="0"/>
              </a:rPr>
              <a:t>healthy.</a:t>
            </a:r>
          </a:p>
          <a:p>
            <a:r>
              <a:rPr lang="en-US" b="1" dirty="0" smtClean="0">
                <a:solidFill>
                  <a:schemeClr val="bg1"/>
                </a:solidFill>
                <a:latin typeface="OCR A Extended" panose="02010509020102010303" pitchFamily="50" charset="0"/>
                <a:cs typeface="Times New Roman" panose="02020603050405020304" pitchFamily="18" charset="0"/>
              </a:rPr>
              <a:t>By helping them with their day to day activities and being a reliable companion.</a:t>
            </a:r>
          </a:p>
          <a:p>
            <a:r>
              <a:rPr lang="en-US" b="1" dirty="0" smtClean="0">
                <a:solidFill>
                  <a:schemeClr val="bg1"/>
                </a:solidFill>
                <a:latin typeface="OCR A Extended" panose="02010509020102010303" pitchFamily="50" charset="0"/>
                <a:cs typeface="Times New Roman" panose="02020603050405020304" pitchFamily="18" charset="0"/>
              </a:rPr>
              <a:t>We aim to achieve a friendly interface between elderly and technology that keeps them company in place of people.</a:t>
            </a:r>
            <a:endParaRPr lang="en-US" b="1" dirty="0">
              <a:solidFill>
                <a:schemeClr val="bg1"/>
              </a:solidFill>
              <a:latin typeface="OCR A Extended" panose="02010509020102010303" pitchFamily="50" charset="0"/>
              <a:cs typeface="Times New Roman" panose="02020603050405020304" pitchFamily="18" charset="0"/>
            </a:endParaRPr>
          </a:p>
          <a:p>
            <a:endParaRPr lang="en-US" dirty="0">
              <a:solidFill>
                <a:schemeClr val="bg1"/>
              </a:solidFill>
            </a:endParaRPr>
          </a:p>
        </p:txBody>
      </p:sp>
    </p:spTree>
    <p:extLst>
      <p:ext uri="{BB962C8B-B14F-4D97-AF65-F5344CB8AC3E}">
        <p14:creationId xmlns:p14="http://schemas.microsoft.com/office/powerpoint/2010/main" val="42016812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randombar(horizontal)">
                                      <p:cBhvr>
                                        <p:cTn id="7" dur="500"/>
                                        <p:tgtEl>
                                          <p:spTgt spid="3">
                                            <p:txEl>
                                              <p:pRg st="2" end="2"/>
                                            </p:txEl>
                                          </p:spTgt>
                                        </p:tgtEl>
                                      </p:cBhvr>
                                    </p:animEffect>
                                  </p:childTnLst>
                                </p:cTn>
                              </p:par>
                            </p:childTnLst>
                          </p:cTn>
                        </p:par>
                        <p:par>
                          <p:cTn id="8" fill="hold">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animEffect transition="in" filter="randombar(horizontal)">
                                      <p:cBhvr>
                                        <p:cTn id="11" dur="500"/>
                                        <p:tgtEl>
                                          <p:spTgt spid="3">
                                            <p:txEl>
                                              <p:pRg st="3" end="3"/>
                                            </p:txEl>
                                          </p:spTgt>
                                        </p:tgtEl>
                                      </p:cBhvr>
                                    </p:animEffect>
                                  </p:childTnLst>
                                </p:cTn>
                              </p:par>
                            </p:childTnLst>
                          </p:cTn>
                        </p:par>
                        <p:par>
                          <p:cTn id="12" fill="hold">
                            <p:stCondLst>
                              <p:cond delay="1000"/>
                            </p:stCondLst>
                            <p:childTnLst>
                              <p:par>
                                <p:cTn id="13" presetID="14" presetClass="entr" presetSubtype="10" fill="hold" grpId="0" nodeType="after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Effect transition="in" filter="randombar(horizontal)">
                                      <p:cBhvr>
                                        <p:cTn id="15"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4000"/>
            <a:lum/>
          </a:blip>
          <a:srcRect/>
          <a:stretch>
            <a:fillRect t="-9000" b="-48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smtClean="0">
                <a:ln w="0"/>
                <a:effectLst>
                  <a:outerShdw blurRad="38100" dist="19050" dir="2700000" algn="tl" rotWithShape="0">
                    <a:schemeClr val="dk1">
                      <a:alpha val="40000"/>
                    </a:schemeClr>
                  </a:outerShdw>
                </a:effectLst>
                <a:latin typeface="OCR A Extended" panose="02010509020102010303" pitchFamily="50" charset="0"/>
              </a:rPr>
              <a:t>Components</a:t>
            </a:r>
            <a:endParaRPr lang="en-US" u="sng" dirty="0">
              <a:ln w="0"/>
              <a:effectLst>
                <a:outerShdw blurRad="38100" dist="19050" dir="2700000" algn="tl" rotWithShape="0">
                  <a:schemeClr val="dk1">
                    <a:alpha val="40000"/>
                  </a:schemeClr>
                </a:outerShdw>
              </a:effectLst>
              <a:latin typeface="OCR A Extended" panose="02010509020102010303" pitchFamily="50" charset="0"/>
            </a:endParaRPr>
          </a:p>
        </p:txBody>
      </p:sp>
      <p:sp>
        <p:nvSpPr>
          <p:cNvPr id="4" name="Rectangle 3"/>
          <p:cNvSpPr/>
          <p:nvPr/>
        </p:nvSpPr>
        <p:spPr>
          <a:xfrm>
            <a:off x="523875" y="1438274"/>
            <a:ext cx="11290998" cy="3108543"/>
          </a:xfrm>
          <a:prstGeom prst="rect">
            <a:avLst/>
          </a:prstGeom>
          <a:noFill/>
        </p:spPr>
        <p:txBody>
          <a:bodyPr wrap="square" lIns="91440" tIns="45720" rIns="91440" bIns="45720">
            <a:spAutoFit/>
          </a:bodyPr>
          <a:lstStyle/>
          <a:p>
            <a:pPr marL="0" indent="0">
              <a:buNone/>
            </a:pPr>
            <a:r>
              <a:rPr lang="en-US" sz="2800" dirty="0">
                <a:ln w="0"/>
                <a:effectLst>
                  <a:outerShdw blurRad="38100" dist="19050" dir="2700000" algn="tl" rotWithShape="0">
                    <a:schemeClr val="dk1">
                      <a:alpha val="40000"/>
                    </a:schemeClr>
                  </a:outerShdw>
                </a:effectLst>
                <a:latin typeface="OCR A Extended" panose="02010509020102010303" pitchFamily="50" charset="0"/>
              </a:rPr>
              <a:t>Our </a:t>
            </a:r>
            <a:r>
              <a:rPr lang="en-US" sz="2800" dirty="0" smtClean="0">
                <a:ln w="0"/>
                <a:effectLst>
                  <a:outerShdw blurRad="38100" dist="19050" dir="2700000" algn="tl" rotWithShape="0">
                    <a:schemeClr val="dk1">
                      <a:alpha val="40000"/>
                    </a:schemeClr>
                  </a:outerShdw>
                </a:effectLst>
                <a:latin typeface="OCR A Extended" panose="02010509020102010303" pitchFamily="50" charset="0"/>
              </a:rPr>
              <a:t>wearable device </a:t>
            </a:r>
            <a:r>
              <a:rPr lang="en-US" sz="2800" dirty="0">
                <a:ln w="0"/>
                <a:effectLst>
                  <a:outerShdw blurRad="38100" dist="19050" dir="2700000" algn="tl" rotWithShape="0">
                    <a:schemeClr val="dk1">
                      <a:alpha val="40000"/>
                    </a:schemeClr>
                  </a:outerShdw>
                </a:effectLst>
                <a:latin typeface="OCR A Extended" panose="02010509020102010303" pitchFamily="50" charset="0"/>
              </a:rPr>
              <a:t>would consist of the </a:t>
            </a:r>
            <a:r>
              <a:rPr lang="en-US" sz="2800" dirty="0" smtClean="0">
                <a:ln w="0"/>
                <a:effectLst>
                  <a:outerShdw blurRad="38100" dist="19050" dir="2700000" algn="tl" rotWithShape="0">
                    <a:schemeClr val="dk1">
                      <a:alpha val="40000"/>
                    </a:schemeClr>
                  </a:outerShdw>
                </a:effectLst>
                <a:latin typeface="OCR A Extended" panose="02010509020102010303" pitchFamily="50" charset="0"/>
              </a:rPr>
              <a:t>following:</a:t>
            </a:r>
            <a:endParaRPr lang="en-US" sz="2800" dirty="0">
              <a:ln w="0"/>
              <a:effectLst>
                <a:outerShdw blurRad="38100" dist="19050" dir="2700000" algn="tl" rotWithShape="0">
                  <a:schemeClr val="dk1">
                    <a:alpha val="40000"/>
                  </a:schemeClr>
                </a:outerShdw>
              </a:effectLst>
              <a:latin typeface="OCR A Extended" panose="02010509020102010303" pitchFamily="50" charset="0"/>
            </a:endParaRPr>
          </a:p>
          <a:p>
            <a:pPr marL="514350" indent="-514350">
              <a:buAutoNum type="arabicParenR"/>
            </a:pPr>
            <a:r>
              <a:rPr lang="en-US" sz="2800" dirty="0" smtClean="0">
                <a:ln w="0"/>
                <a:effectLst>
                  <a:outerShdw blurRad="38100" dist="19050" dir="2700000" algn="tl" rotWithShape="0">
                    <a:schemeClr val="dk1">
                      <a:alpha val="40000"/>
                    </a:schemeClr>
                  </a:outerShdw>
                </a:effectLst>
                <a:latin typeface="OCR A Extended" panose="02010509020102010303" pitchFamily="50" charset="0"/>
              </a:rPr>
              <a:t>A Micro-controller </a:t>
            </a:r>
            <a:r>
              <a:rPr lang="en-US" sz="2800" dirty="0">
                <a:ln w="0"/>
                <a:effectLst>
                  <a:outerShdw blurRad="38100" dist="19050" dir="2700000" algn="tl" rotWithShape="0">
                    <a:schemeClr val="dk1">
                      <a:alpha val="40000"/>
                    </a:schemeClr>
                  </a:outerShdw>
                </a:effectLst>
                <a:latin typeface="OCR A Extended" panose="02010509020102010303" pitchFamily="50" charset="0"/>
              </a:rPr>
              <a:t>board to control all </a:t>
            </a:r>
            <a:r>
              <a:rPr lang="en-US" sz="2800" dirty="0" smtClean="0">
                <a:ln w="0"/>
                <a:effectLst>
                  <a:outerShdw blurRad="38100" dist="19050" dir="2700000" algn="tl" rotWithShape="0">
                    <a:schemeClr val="dk1">
                      <a:alpha val="40000"/>
                    </a:schemeClr>
                  </a:outerShdw>
                </a:effectLst>
                <a:latin typeface="OCR A Extended" panose="02010509020102010303" pitchFamily="50" charset="0"/>
              </a:rPr>
              <a:t>the </a:t>
            </a:r>
          </a:p>
          <a:p>
            <a:r>
              <a:rPr lang="en-US" sz="2800" dirty="0">
                <a:ln w="0"/>
                <a:effectLst>
                  <a:outerShdw blurRad="38100" dist="19050" dir="2700000" algn="tl" rotWithShape="0">
                    <a:schemeClr val="dk1">
                      <a:alpha val="40000"/>
                    </a:schemeClr>
                  </a:outerShdw>
                </a:effectLst>
                <a:latin typeface="OCR A Extended" panose="02010509020102010303" pitchFamily="50" charset="0"/>
              </a:rPr>
              <a:t> </a:t>
            </a:r>
            <a:r>
              <a:rPr lang="en-US" sz="2800" dirty="0" smtClean="0">
                <a:ln w="0"/>
                <a:effectLst>
                  <a:outerShdw blurRad="38100" dist="19050" dir="2700000" algn="tl" rotWithShape="0">
                    <a:schemeClr val="dk1">
                      <a:alpha val="40000"/>
                    </a:schemeClr>
                  </a:outerShdw>
                </a:effectLst>
                <a:latin typeface="OCR A Extended" panose="02010509020102010303" pitchFamily="50" charset="0"/>
              </a:rPr>
              <a:t>input and output devices.</a:t>
            </a:r>
            <a:endParaRPr lang="en-US" sz="2800" dirty="0">
              <a:ln w="0"/>
              <a:effectLst>
                <a:outerShdw blurRad="38100" dist="19050" dir="2700000" algn="tl" rotWithShape="0">
                  <a:schemeClr val="dk1">
                    <a:alpha val="40000"/>
                  </a:schemeClr>
                </a:outerShdw>
              </a:effectLst>
              <a:latin typeface="OCR A Extended" panose="02010509020102010303" pitchFamily="50" charset="0"/>
            </a:endParaRPr>
          </a:p>
          <a:p>
            <a:pPr marL="0" indent="0">
              <a:buNone/>
            </a:pPr>
            <a:r>
              <a:rPr lang="en-US" sz="2800" dirty="0">
                <a:ln w="0"/>
                <a:effectLst>
                  <a:outerShdw blurRad="38100" dist="19050" dir="2700000" algn="tl" rotWithShape="0">
                    <a:schemeClr val="dk1">
                      <a:alpha val="40000"/>
                    </a:schemeClr>
                  </a:outerShdw>
                </a:effectLst>
                <a:latin typeface="OCR A Extended" panose="02010509020102010303" pitchFamily="50" charset="0"/>
              </a:rPr>
              <a:t>2) </a:t>
            </a:r>
            <a:r>
              <a:rPr lang="en-US" sz="2800" dirty="0" smtClean="0">
                <a:ln w="0"/>
                <a:effectLst>
                  <a:outerShdw blurRad="38100" dist="19050" dir="2700000" algn="tl" rotWithShape="0">
                    <a:schemeClr val="dk1">
                      <a:alpha val="40000"/>
                    </a:schemeClr>
                  </a:outerShdw>
                </a:effectLst>
                <a:latin typeface="OCR A Extended" panose="02010509020102010303" pitchFamily="50" charset="0"/>
              </a:rPr>
              <a:t>Display</a:t>
            </a:r>
            <a:r>
              <a:rPr lang="en-US" sz="2800" dirty="0">
                <a:ln w="0"/>
                <a:effectLst>
                  <a:outerShdw blurRad="38100" dist="19050" dir="2700000" algn="tl" rotWithShape="0">
                    <a:schemeClr val="dk1">
                      <a:alpha val="40000"/>
                    </a:schemeClr>
                  </a:outerShdw>
                </a:effectLst>
                <a:latin typeface="OCR A Extended" panose="02010509020102010303" pitchFamily="50" charset="0"/>
              </a:rPr>
              <a:t>, to display all the </a:t>
            </a:r>
            <a:r>
              <a:rPr lang="en-US" sz="2800" dirty="0" smtClean="0">
                <a:ln w="0"/>
                <a:effectLst>
                  <a:outerShdw blurRad="38100" dist="19050" dir="2700000" algn="tl" rotWithShape="0">
                    <a:schemeClr val="dk1">
                      <a:alpha val="40000"/>
                    </a:schemeClr>
                  </a:outerShdw>
                </a:effectLst>
                <a:latin typeface="OCR A Extended" panose="02010509020102010303" pitchFamily="50" charset="0"/>
              </a:rPr>
              <a:t>information.</a:t>
            </a:r>
            <a:endParaRPr lang="en-US" sz="2800" dirty="0">
              <a:ln w="0"/>
              <a:effectLst>
                <a:outerShdw blurRad="38100" dist="19050" dir="2700000" algn="tl" rotWithShape="0">
                  <a:schemeClr val="dk1">
                    <a:alpha val="40000"/>
                  </a:schemeClr>
                </a:outerShdw>
              </a:effectLst>
              <a:latin typeface="OCR A Extended" panose="02010509020102010303" pitchFamily="50" charset="0"/>
            </a:endParaRPr>
          </a:p>
          <a:p>
            <a:pPr marL="0" indent="0">
              <a:buNone/>
            </a:pPr>
            <a:r>
              <a:rPr lang="en-US" sz="2800" dirty="0">
                <a:ln w="0"/>
                <a:effectLst>
                  <a:outerShdw blurRad="38100" dist="19050" dir="2700000" algn="tl" rotWithShape="0">
                    <a:schemeClr val="dk1">
                      <a:alpha val="40000"/>
                    </a:schemeClr>
                  </a:outerShdw>
                </a:effectLst>
                <a:latin typeface="OCR A Extended" panose="02010509020102010303" pitchFamily="50" charset="0"/>
              </a:rPr>
              <a:t>3) </a:t>
            </a:r>
            <a:r>
              <a:rPr lang="en-US" sz="2800" dirty="0" err="1">
                <a:ln w="0"/>
                <a:effectLst>
                  <a:outerShdw blurRad="38100" dist="19050" dir="2700000" algn="tl" rotWithShape="0">
                    <a:schemeClr val="dk1">
                      <a:alpha val="40000"/>
                    </a:schemeClr>
                  </a:outerShdw>
                </a:effectLst>
                <a:latin typeface="OCR A Extended" panose="02010509020102010303" pitchFamily="50" charset="0"/>
              </a:rPr>
              <a:t>W</a:t>
            </a:r>
            <a:r>
              <a:rPr lang="en-US" sz="2800" dirty="0" err="1" smtClean="0">
                <a:ln w="0"/>
                <a:effectLst>
                  <a:outerShdw blurRad="38100" dist="19050" dir="2700000" algn="tl" rotWithShape="0">
                    <a:schemeClr val="dk1">
                      <a:alpha val="40000"/>
                    </a:schemeClr>
                  </a:outerShdw>
                </a:effectLst>
                <a:latin typeface="OCR A Extended" panose="02010509020102010303" pitchFamily="50" charset="0"/>
              </a:rPr>
              <a:t>ifi</a:t>
            </a:r>
            <a:r>
              <a:rPr lang="en-US" sz="2800" dirty="0" smtClean="0">
                <a:ln w="0"/>
                <a:effectLst>
                  <a:outerShdw blurRad="38100" dist="19050" dir="2700000" algn="tl" rotWithShape="0">
                    <a:schemeClr val="dk1">
                      <a:alpha val="40000"/>
                    </a:schemeClr>
                  </a:outerShdw>
                </a:effectLst>
                <a:latin typeface="OCR A Extended" panose="02010509020102010303" pitchFamily="50" charset="0"/>
              </a:rPr>
              <a:t> </a:t>
            </a:r>
            <a:r>
              <a:rPr lang="en-US" sz="2800" dirty="0">
                <a:ln w="0"/>
                <a:effectLst>
                  <a:outerShdw blurRad="38100" dist="19050" dir="2700000" algn="tl" rotWithShape="0">
                    <a:schemeClr val="dk1">
                      <a:alpha val="40000"/>
                    </a:schemeClr>
                  </a:outerShdw>
                </a:effectLst>
                <a:latin typeface="OCR A Extended" panose="02010509020102010303" pitchFamily="50" charset="0"/>
              </a:rPr>
              <a:t>module to connect the watch to </a:t>
            </a:r>
            <a:r>
              <a:rPr lang="en-US" sz="2800" dirty="0" smtClean="0">
                <a:ln w="0"/>
                <a:effectLst>
                  <a:outerShdw blurRad="38100" dist="19050" dir="2700000" algn="tl" rotWithShape="0">
                    <a:schemeClr val="dk1">
                      <a:alpha val="40000"/>
                    </a:schemeClr>
                  </a:outerShdw>
                </a:effectLst>
                <a:latin typeface="OCR A Extended" panose="02010509020102010303" pitchFamily="50" charset="0"/>
              </a:rPr>
              <a:t>the internet.</a:t>
            </a:r>
            <a:endParaRPr lang="en-US" sz="2800" dirty="0">
              <a:ln w="0"/>
              <a:effectLst>
                <a:outerShdw blurRad="38100" dist="19050" dir="2700000" algn="tl" rotWithShape="0">
                  <a:schemeClr val="dk1">
                    <a:alpha val="40000"/>
                  </a:schemeClr>
                </a:outerShdw>
              </a:effectLst>
              <a:latin typeface="OCR A Extended" panose="02010509020102010303" pitchFamily="50" charset="0"/>
            </a:endParaRPr>
          </a:p>
          <a:p>
            <a:pPr marL="0" indent="0">
              <a:buNone/>
            </a:pPr>
            <a:r>
              <a:rPr lang="en-US" sz="2800" dirty="0">
                <a:ln w="0"/>
                <a:effectLst>
                  <a:outerShdw blurRad="38100" dist="19050" dir="2700000" algn="tl" rotWithShape="0">
                    <a:schemeClr val="dk1">
                      <a:alpha val="40000"/>
                    </a:schemeClr>
                  </a:outerShdw>
                </a:effectLst>
                <a:latin typeface="OCR A Extended" panose="02010509020102010303" pitchFamily="50" charset="0"/>
              </a:rPr>
              <a:t>4) </a:t>
            </a:r>
            <a:r>
              <a:rPr lang="en-US" sz="2800" dirty="0" smtClean="0">
                <a:ln w="0"/>
                <a:effectLst>
                  <a:outerShdw blurRad="38100" dist="19050" dir="2700000" algn="tl" rotWithShape="0">
                    <a:schemeClr val="dk1">
                      <a:alpha val="40000"/>
                    </a:schemeClr>
                  </a:outerShdw>
                </a:effectLst>
                <a:latin typeface="OCR A Extended" panose="02010509020102010303" pitchFamily="50" charset="0"/>
              </a:rPr>
              <a:t>Button </a:t>
            </a:r>
            <a:r>
              <a:rPr lang="en-US" sz="2800" dirty="0">
                <a:ln w="0"/>
                <a:effectLst>
                  <a:outerShdw blurRad="38100" dist="19050" dir="2700000" algn="tl" rotWithShape="0">
                    <a:schemeClr val="dk1">
                      <a:alpha val="40000"/>
                    </a:schemeClr>
                  </a:outerShdw>
                </a:effectLst>
                <a:latin typeface="OCR A Extended" panose="02010509020102010303" pitchFamily="50" charset="0"/>
              </a:rPr>
              <a:t>and </a:t>
            </a:r>
            <a:r>
              <a:rPr lang="en-US" sz="2800" dirty="0" smtClean="0">
                <a:ln w="0"/>
                <a:effectLst>
                  <a:outerShdw blurRad="38100" dist="19050" dir="2700000" algn="tl" rotWithShape="0">
                    <a:schemeClr val="dk1">
                      <a:alpha val="40000"/>
                    </a:schemeClr>
                  </a:outerShdw>
                </a:effectLst>
                <a:latin typeface="OCR A Extended" panose="02010509020102010303" pitchFamily="50" charset="0"/>
              </a:rPr>
              <a:t> a buzzer.</a:t>
            </a:r>
            <a:endParaRPr lang="en-US" sz="2800" dirty="0">
              <a:ln w="0"/>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36746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4000"/>
            <a:lum/>
          </a:blip>
          <a:srcRect/>
          <a:stretch>
            <a:fillRect l="-12000" r="-12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u="sng" dirty="0" smtClean="0">
                <a:solidFill>
                  <a:schemeClr val="bg1"/>
                </a:solidFill>
                <a:latin typeface="OCR A Extended" panose="02010509020102010303" pitchFamily="50" charset="0"/>
              </a:rPr>
              <a:t>Target community</a:t>
            </a:r>
            <a:endParaRPr lang="en-US" b="1" u="sng" dirty="0">
              <a:solidFill>
                <a:schemeClr val="bg1"/>
              </a:solidFill>
              <a:latin typeface="OCR A Extended" panose="02010509020102010303" pitchFamily="50" charset="0"/>
            </a:endParaRPr>
          </a:p>
        </p:txBody>
      </p:sp>
      <p:sp>
        <p:nvSpPr>
          <p:cNvPr id="3" name="Content Placeholder 2"/>
          <p:cNvSpPr>
            <a:spLocks noGrp="1"/>
          </p:cNvSpPr>
          <p:nvPr>
            <p:ph idx="1"/>
          </p:nvPr>
        </p:nvSpPr>
        <p:spPr/>
        <p:txBody>
          <a:bodyPr>
            <a:normAutofit fontScale="85000" lnSpcReduction="20000"/>
          </a:bodyPr>
          <a:lstStyle/>
          <a:p>
            <a:r>
              <a:rPr lang="en-US" dirty="0">
                <a:solidFill>
                  <a:schemeClr val="bg1"/>
                </a:solidFill>
                <a:latin typeface="OCR A Extended" panose="02010509020102010303" pitchFamily="50" charset="0"/>
              </a:rPr>
              <a:t>Surveys consistently show that 80 to 90 percent of seniors want to stay in their own home as they age. A number of technological solutions can make doing so safer for them. Any senior that lives alone should have a Personal Emergency Response System</a:t>
            </a:r>
            <a:r>
              <a:rPr lang="en-US" dirty="0"/>
              <a:t> </a:t>
            </a:r>
            <a:endParaRPr lang="en-US" dirty="0" smtClean="0">
              <a:solidFill>
                <a:schemeClr val="bg1"/>
              </a:solidFill>
              <a:latin typeface="OCR A Extended" panose="02010509020102010303" pitchFamily="50" charset="0"/>
            </a:endParaRPr>
          </a:p>
          <a:p>
            <a:r>
              <a:rPr lang="en-US" dirty="0" smtClean="0">
                <a:solidFill>
                  <a:schemeClr val="bg1"/>
                </a:solidFill>
                <a:latin typeface="OCR A Extended" panose="02010509020102010303" pitchFamily="50" charset="0"/>
              </a:rPr>
              <a:t>According </a:t>
            </a:r>
            <a:r>
              <a:rPr lang="en-US" dirty="0">
                <a:solidFill>
                  <a:schemeClr val="bg1"/>
                </a:solidFill>
                <a:latin typeface="OCR A Extended" panose="02010509020102010303" pitchFamily="50" charset="0"/>
              </a:rPr>
              <a:t>to the US Pew Internet research </a:t>
            </a:r>
            <a:r>
              <a:rPr lang="en-US" dirty="0" smtClean="0">
                <a:solidFill>
                  <a:schemeClr val="bg1"/>
                </a:solidFill>
                <a:latin typeface="OCR A Extended" panose="02010509020102010303" pitchFamily="50" charset="0"/>
              </a:rPr>
              <a:t>center, </a:t>
            </a:r>
            <a:r>
              <a:rPr lang="en-US" dirty="0">
                <a:solidFill>
                  <a:schemeClr val="bg1"/>
                </a:solidFill>
                <a:latin typeface="OCR A Extended" panose="02010509020102010303" pitchFamily="50" charset="0"/>
              </a:rPr>
              <a:t>77% of older people would need someone to help walk them through the process of setting up a new device.</a:t>
            </a:r>
            <a:endParaRPr lang="en-US" dirty="0" smtClean="0">
              <a:solidFill>
                <a:schemeClr val="bg1"/>
              </a:solidFill>
              <a:latin typeface="OCR A Extended" panose="02010509020102010303" pitchFamily="50" charset="0"/>
            </a:endParaRPr>
          </a:p>
          <a:p>
            <a:r>
              <a:rPr lang="en-US" dirty="0" smtClean="0">
                <a:solidFill>
                  <a:schemeClr val="bg1"/>
                </a:solidFill>
                <a:latin typeface="OCR A Extended" panose="02010509020102010303" pitchFamily="50" charset="0"/>
              </a:rPr>
              <a:t>DEUS CEASIM aims to target such elderly people who find technology tough to handle and help them reach a platform, enough to keep their needs met.</a:t>
            </a:r>
          </a:p>
          <a:p>
            <a:endParaRPr lang="en-US" dirty="0" smtClean="0">
              <a:solidFill>
                <a:schemeClr val="bg1"/>
              </a:solidFill>
            </a:endParaRPr>
          </a:p>
          <a:p>
            <a:pPr marL="0" indent="0">
              <a:buNone/>
            </a:pPr>
            <a:r>
              <a:rPr lang="en-US" dirty="0" smtClean="0">
                <a:solidFill>
                  <a:schemeClr val="bg1"/>
                </a:solidFill>
              </a:rPr>
              <a:t> </a:t>
            </a:r>
            <a:endParaRPr lang="en-US" dirty="0">
              <a:solidFill>
                <a:schemeClr val="bg1"/>
              </a:solidFill>
            </a:endParaRPr>
          </a:p>
        </p:txBody>
      </p:sp>
    </p:spTree>
    <p:extLst>
      <p:ext uri="{BB962C8B-B14F-4D97-AF65-F5344CB8AC3E}">
        <p14:creationId xmlns:p14="http://schemas.microsoft.com/office/powerpoint/2010/main" val="670995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randombar(horizontal)">
                                      <p:cBhvr>
                                        <p:cTn id="7" dur="500"/>
                                        <p:tgtEl>
                                          <p:spTgt spid="3">
                                            <p:txEl>
                                              <p:pRg st="0" end="0"/>
                                            </p:txEl>
                                          </p:spTgt>
                                        </p:tgtEl>
                                      </p:cBhvr>
                                    </p:animEffect>
                                  </p:childTnLst>
                                </p:cTn>
                              </p:par>
                            </p:childTnLst>
                          </p:cTn>
                        </p:par>
                        <p:par>
                          <p:cTn id="8" fill="hold">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randombar(horizontal)">
                                      <p:cBhvr>
                                        <p:cTn id="11" dur="500"/>
                                        <p:tgtEl>
                                          <p:spTgt spid="3">
                                            <p:txEl>
                                              <p:pRg st="1" end="1"/>
                                            </p:txEl>
                                          </p:spTgt>
                                        </p:tgtEl>
                                      </p:cBhvr>
                                    </p:animEffect>
                                  </p:childTnLst>
                                </p:cTn>
                              </p:par>
                            </p:childTnLst>
                          </p:cTn>
                        </p:par>
                        <p:par>
                          <p:cTn id="12" fill="hold">
                            <p:stCondLst>
                              <p:cond delay="1000"/>
                            </p:stCondLst>
                            <p:childTnLst>
                              <p:par>
                                <p:cTn id="13" presetID="14" presetClass="entr" presetSubtype="10" fill="hold" grpId="0"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randombar(horizontal)">
                                      <p:cBhvr>
                                        <p:cTn id="15" dur="500"/>
                                        <p:tgtEl>
                                          <p:spTgt spid="3">
                                            <p:txEl>
                                              <p:pRg st="2" end="2"/>
                                            </p:txEl>
                                          </p:spTgt>
                                        </p:tgtEl>
                                      </p:cBhvr>
                                    </p:animEffect>
                                  </p:childTnLst>
                                </p:cTn>
                              </p:par>
                            </p:childTnLst>
                          </p:cTn>
                        </p:par>
                        <p:par>
                          <p:cTn id="16" fill="hold">
                            <p:stCondLst>
                              <p:cond delay="1500"/>
                            </p:stCondLst>
                            <p:childTnLst>
                              <p:par>
                                <p:cTn id="17" presetID="14" presetClass="entr" presetSubtype="10" fill="hold" grpId="0" nodeType="after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randombar(horizontal)">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2000"/>
            <a:lum/>
          </a:blip>
          <a:srcRect/>
          <a:stretch>
            <a:fillRect t="-30000" b="-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u="sng" dirty="0" smtClean="0">
                <a:solidFill>
                  <a:srgbClr val="0070C0"/>
                </a:solidFill>
                <a:latin typeface="OCR A Extended" panose="02010509020102010303" pitchFamily="50" charset="0"/>
              </a:rPr>
              <a:t>Features</a:t>
            </a:r>
            <a:endParaRPr lang="en-US" b="1" u="sng" dirty="0">
              <a:solidFill>
                <a:srgbClr val="0070C0"/>
              </a:solidFill>
              <a:latin typeface="OCR A Extended" panose="02010509020102010303" pitchFamily="50" charset="0"/>
            </a:endParaRPr>
          </a:p>
        </p:txBody>
      </p:sp>
      <p:sp>
        <p:nvSpPr>
          <p:cNvPr id="3" name="Content Placeholder 2"/>
          <p:cNvSpPr>
            <a:spLocks noGrp="1"/>
          </p:cNvSpPr>
          <p:nvPr>
            <p:ph idx="1"/>
          </p:nvPr>
        </p:nvSpPr>
        <p:spPr/>
        <p:txBody>
          <a:bodyPr>
            <a:normAutofit/>
          </a:bodyPr>
          <a:lstStyle/>
          <a:p>
            <a:r>
              <a:rPr lang="en-US" dirty="0" smtClean="0">
                <a:solidFill>
                  <a:srgbClr val="002060"/>
                </a:solidFill>
                <a:latin typeface="OCR A Extended" panose="02010509020102010303" pitchFamily="50" charset="0"/>
              </a:rPr>
              <a:t>The </a:t>
            </a:r>
            <a:r>
              <a:rPr lang="en-US" dirty="0">
                <a:solidFill>
                  <a:srgbClr val="002060"/>
                </a:solidFill>
                <a:latin typeface="OCR A Extended" panose="02010509020102010303" pitchFamily="50" charset="0"/>
              </a:rPr>
              <a:t>smart </a:t>
            </a:r>
            <a:r>
              <a:rPr lang="en-US" dirty="0" smtClean="0">
                <a:solidFill>
                  <a:srgbClr val="002060"/>
                </a:solidFill>
                <a:latin typeface="OCR A Extended" panose="02010509020102010303" pitchFamily="50" charset="0"/>
              </a:rPr>
              <a:t>device includes </a:t>
            </a:r>
            <a:r>
              <a:rPr lang="en-US" dirty="0">
                <a:solidFill>
                  <a:srgbClr val="002060"/>
                </a:solidFill>
                <a:latin typeface="OCR A Extended" panose="02010509020102010303" pitchFamily="50" charset="0"/>
              </a:rPr>
              <a:t>the following </a:t>
            </a:r>
            <a:r>
              <a:rPr lang="en-US" dirty="0" smtClean="0">
                <a:solidFill>
                  <a:srgbClr val="002060"/>
                </a:solidFill>
                <a:latin typeface="OCR A Extended" panose="02010509020102010303" pitchFamily="50" charset="0"/>
              </a:rPr>
              <a:t>features:</a:t>
            </a:r>
            <a:endParaRPr lang="en-US" dirty="0">
              <a:solidFill>
                <a:srgbClr val="002060"/>
              </a:solidFill>
              <a:latin typeface="OCR A Extended" panose="02010509020102010303" pitchFamily="50" charset="0"/>
            </a:endParaRPr>
          </a:p>
          <a:p>
            <a:pPr marL="0" indent="0">
              <a:buNone/>
            </a:pPr>
            <a:r>
              <a:rPr lang="en-US" dirty="0">
                <a:solidFill>
                  <a:srgbClr val="002060"/>
                </a:solidFill>
                <a:latin typeface="OCR A Extended" panose="02010509020102010303" pitchFamily="50" charset="0"/>
              </a:rPr>
              <a:t>1) </a:t>
            </a:r>
            <a:r>
              <a:rPr lang="en-US" dirty="0" smtClean="0">
                <a:solidFill>
                  <a:srgbClr val="002060"/>
                </a:solidFill>
                <a:latin typeface="OCR A Extended" panose="02010509020102010303" pitchFamily="50" charset="0"/>
              </a:rPr>
              <a:t>Alert </a:t>
            </a:r>
            <a:r>
              <a:rPr lang="en-US" dirty="0">
                <a:solidFill>
                  <a:srgbClr val="002060"/>
                </a:solidFill>
                <a:latin typeface="OCR A Extended" panose="02010509020102010303" pitchFamily="50" charset="0"/>
              </a:rPr>
              <a:t>the caretakers or close ones, if the elderly falls down </a:t>
            </a:r>
            <a:r>
              <a:rPr lang="en-US" dirty="0" smtClean="0">
                <a:solidFill>
                  <a:srgbClr val="002060"/>
                </a:solidFill>
                <a:latin typeface="OCR A Extended" panose="02010509020102010303" pitchFamily="50" charset="0"/>
              </a:rPr>
              <a:t>suddenly or slips.</a:t>
            </a:r>
            <a:endParaRPr lang="en-US" dirty="0">
              <a:solidFill>
                <a:srgbClr val="002060"/>
              </a:solidFill>
              <a:latin typeface="OCR A Extended" panose="02010509020102010303" pitchFamily="50" charset="0"/>
            </a:endParaRPr>
          </a:p>
          <a:p>
            <a:pPr marL="0" indent="0">
              <a:buNone/>
            </a:pPr>
            <a:r>
              <a:rPr lang="en-US" dirty="0">
                <a:solidFill>
                  <a:srgbClr val="002060"/>
                </a:solidFill>
                <a:latin typeface="OCR A Extended" panose="02010509020102010303" pitchFamily="50" charset="0"/>
              </a:rPr>
              <a:t>2) If the elderly is having some medical emergency he/she can </a:t>
            </a:r>
            <a:r>
              <a:rPr lang="en-US" dirty="0" smtClean="0">
                <a:solidFill>
                  <a:srgbClr val="002060"/>
                </a:solidFill>
                <a:latin typeface="OCR A Extended" panose="02010509020102010303" pitchFamily="50" charset="0"/>
              </a:rPr>
              <a:t>immediately inform </a:t>
            </a:r>
            <a:r>
              <a:rPr lang="en-US" dirty="0">
                <a:solidFill>
                  <a:srgbClr val="002060"/>
                </a:solidFill>
                <a:latin typeface="OCR A Extended" panose="02010509020102010303" pitchFamily="50" charset="0"/>
              </a:rPr>
              <a:t>the close ones by pressing the panic button on the </a:t>
            </a:r>
            <a:r>
              <a:rPr lang="en-US" dirty="0" smtClean="0">
                <a:solidFill>
                  <a:srgbClr val="002060"/>
                </a:solidFill>
                <a:latin typeface="OCR A Extended" panose="02010509020102010303" pitchFamily="50" charset="0"/>
              </a:rPr>
              <a:t>watch.</a:t>
            </a:r>
            <a:endParaRPr lang="en-US" dirty="0">
              <a:solidFill>
                <a:srgbClr val="002060"/>
              </a:solidFill>
              <a:latin typeface="OCR A Extended" panose="02010509020102010303" pitchFamily="50" charset="0"/>
            </a:endParaRPr>
          </a:p>
          <a:p>
            <a:pPr marL="0" indent="0">
              <a:buNone/>
            </a:pPr>
            <a:r>
              <a:rPr lang="en-US" dirty="0">
                <a:solidFill>
                  <a:srgbClr val="002060"/>
                </a:solidFill>
                <a:latin typeface="OCR A Extended" panose="02010509020102010303" pitchFamily="50" charset="0"/>
              </a:rPr>
              <a:t>3) The watch will also remind the elderly to take medicines on </a:t>
            </a:r>
            <a:r>
              <a:rPr lang="en-US" dirty="0" smtClean="0">
                <a:solidFill>
                  <a:srgbClr val="002060"/>
                </a:solidFill>
                <a:latin typeface="OCR A Extended" panose="02010509020102010303" pitchFamily="50" charset="0"/>
              </a:rPr>
              <a:t>time.</a:t>
            </a:r>
            <a:endParaRPr lang="en-US" dirty="0">
              <a:solidFill>
                <a:srgbClr val="002060"/>
              </a:solidFill>
              <a:latin typeface="OCR A Extended" panose="02010509020102010303" pitchFamily="50" charset="0"/>
            </a:endParaRPr>
          </a:p>
        </p:txBody>
      </p:sp>
    </p:spTree>
    <p:extLst>
      <p:ext uri="{BB962C8B-B14F-4D97-AF65-F5344CB8AC3E}">
        <p14:creationId xmlns:p14="http://schemas.microsoft.com/office/powerpoint/2010/main" val="3778944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randombar(horizontal)">
                                      <p:cBhvr>
                                        <p:cTn id="7" dur="500"/>
                                        <p:tgtEl>
                                          <p:spTgt spid="3">
                                            <p:txEl>
                                              <p:pRg st="0" end="0"/>
                                            </p:txEl>
                                          </p:spTgt>
                                        </p:tgtEl>
                                      </p:cBhvr>
                                    </p:animEffect>
                                  </p:childTnLst>
                                </p:cTn>
                              </p:par>
                            </p:childTnLst>
                          </p:cTn>
                        </p:par>
                        <p:par>
                          <p:cTn id="8" fill="hold">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randombar(horizontal)">
                                      <p:cBhvr>
                                        <p:cTn id="11" dur="500"/>
                                        <p:tgtEl>
                                          <p:spTgt spid="3">
                                            <p:txEl>
                                              <p:pRg st="1" end="1"/>
                                            </p:txEl>
                                          </p:spTgt>
                                        </p:tgtEl>
                                      </p:cBhvr>
                                    </p:animEffect>
                                  </p:childTnLst>
                                </p:cTn>
                              </p:par>
                            </p:childTnLst>
                          </p:cTn>
                        </p:par>
                        <p:par>
                          <p:cTn id="12" fill="hold">
                            <p:stCondLst>
                              <p:cond delay="1000"/>
                            </p:stCondLst>
                            <p:childTnLst>
                              <p:par>
                                <p:cTn id="13" presetID="14" presetClass="entr" presetSubtype="10" fill="hold" grpId="0"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randombar(horizontal)">
                                      <p:cBhvr>
                                        <p:cTn id="15" dur="500"/>
                                        <p:tgtEl>
                                          <p:spTgt spid="3">
                                            <p:txEl>
                                              <p:pRg st="2" end="2"/>
                                            </p:txEl>
                                          </p:spTgt>
                                        </p:tgtEl>
                                      </p:cBhvr>
                                    </p:animEffect>
                                  </p:childTnLst>
                                </p:cTn>
                              </p:par>
                            </p:childTnLst>
                          </p:cTn>
                        </p:par>
                        <p:par>
                          <p:cTn id="16" fill="hold">
                            <p:stCondLst>
                              <p:cond delay="1500"/>
                            </p:stCondLst>
                            <p:childTnLst>
                              <p:par>
                                <p:cTn id="17" presetID="14" presetClass="entr" presetSubtype="10" fill="hold" grpId="0"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randombar(horizontal)">
                                      <p:cBhvr>
                                        <p:cTn id="19"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u="sng" dirty="0" smtClean="0">
                <a:latin typeface="OCR A Extended" panose="02010509020102010303" pitchFamily="50" charset="0"/>
              </a:rPr>
              <a:t>Fall detection</a:t>
            </a:r>
            <a:endParaRPr lang="en-US" b="1" u="sng" dirty="0">
              <a:latin typeface="OCR A Extended" panose="02010509020102010303" pitchFamily="50" charset="0"/>
            </a:endParaRPr>
          </a:p>
        </p:txBody>
      </p:sp>
      <p:sp>
        <p:nvSpPr>
          <p:cNvPr id="3" name="Content Placeholder 2"/>
          <p:cNvSpPr>
            <a:spLocks noGrp="1"/>
          </p:cNvSpPr>
          <p:nvPr>
            <p:ph idx="1"/>
          </p:nvPr>
        </p:nvSpPr>
        <p:spPr/>
        <p:txBody>
          <a:bodyPr>
            <a:normAutofit fontScale="92500" lnSpcReduction="10000"/>
          </a:bodyPr>
          <a:lstStyle/>
          <a:p>
            <a:pPr>
              <a:lnSpc>
                <a:spcPct val="110000"/>
              </a:lnSpc>
            </a:pPr>
            <a:r>
              <a:rPr lang="en-US" dirty="0" smtClean="0">
                <a:latin typeface="OCR A Extended" panose="02010509020102010303" pitchFamily="50" charset="0"/>
              </a:rPr>
              <a:t>This feature is achieved by using a MPU6050 sensor which is a combination of both accelerometer and a gyroscope.</a:t>
            </a:r>
          </a:p>
          <a:p>
            <a:pPr algn="just">
              <a:lnSpc>
                <a:spcPct val="110000"/>
              </a:lnSpc>
            </a:pPr>
            <a:r>
              <a:rPr lang="en-US" dirty="0" smtClean="0">
                <a:latin typeface="OCR A Extended" panose="02010509020102010303" pitchFamily="50" charset="0"/>
              </a:rPr>
              <a:t>We measure the values of the accelerometer along the x , y and z axis and put </a:t>
            </a:r>
          </a:p>
          <a:p>
            <a:pPr marL="0" indent="0" algn="just">
              <a:lnSpc>
                <a:spcPct val="110000"/>
              </a:lnSpc>
              <a:buNone/>
            </a:pPr>
            <a:r>
              <a:rPr lang="en-US" dirty="0" smtClean="0">
                <a:latin typeface="OCR A Extended" panose="02010509020102010303" pitchFamily="50" charset="0"/>
              </a:rPr>
              <a:t>it in a equation with a threshold</a:t>
            </a:r>
          </a:p>
          <a:p>
            <a:pPr marL="0" indent="0" algn="just">
              <a:lnSpc>
                <a:spcPct val="110000"/>
              </a:lnSpc>
              <a:buNone/>
            </a:pPr>
            <a:r>
              <a:rPr lang="en-US" dirty="0" smtClean="0">
                <a:latin typeface="OCR A Extended" panose="02010509020102010303" pitchFamily="50" charset="0"/>
              </a:rPr>
              <a:t>limit. When the limit is crossed</a:t>
            </a:r>
          </a:p>
          <a:p>
            <a:pPr marL="0" indent="0" algn="just">
              <a:lnSpc>
                <a:spcPct val="110000"/>
              </a:lnSpc>
              <a:buNone/>
            </a:pPr>
            <a:r>
              <a:rPr lang="en-US" dirty="0" smtClean="0">
                <a:latin typeface="OCR A Extended" panose="02010509020102010303" pitchFamily="50" charset="0"/>
              </a:rPr>
              <a:t>an alarm is triggered and a </a:t>
            </a:r>
          </a:p>
          <a:p>
            <a:pPr marL="0" indent="0" algn="just">
              <a:lnSpc>
                <a:spcPct val="110000"/>
              </a:lnSpc>
              <a:buNone/>
            </a:pPr>
            <a:r>
              <a:rPr lang="en-US" dirty="0" smtClean="0">
                <a:latin typeface="OCR A Extended" panose="02010509020102010303" pitchFamily="50" charset="0"/>
              </a:rPr>
              <a:t>notification is sent.</a:t>
            </a:r>
          </a:p>
          <a:p>
            <a:pPr marL="0" indent="0">
              <a:buNone/>
            </a:pPr>
            <a:endParaRPr lang="en-US" dirty="0">
              <a:latin typeface="OCR A Extended" panose="02010509020102010303" pitchFamily="50" charset="0"/>
            </a:endParaRPr>
          </a:p>
        </p:txBody>
      </p:sp>
    </p:spTree>
    <p:extLst>
      <p:ext uri="{BB962C8B-B14F-4D97-AF65-F5344CB8AC3E}">
        <p14:creationId xmlns:p14="http://schemas.microsoft.com/office/powerpoint/2010/main" val="789905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randombar(horizontal)">
                                      <p:cBhvr>
                                        <p:cTn id="7" dur="500"/>
                                        <p:tgtEl>
                                          <p:spTgt spid="3">
                                            <p:txEl>
                                              <p:pRg st="0" end="0"/>
                                            </p:txEl>
                                          </p:spTgt>
                                        </p:tgtEl>
                                      </p:cBhvr>
                                    </p:animEffect>
                                  </p:childTnLst>
                                </p:cTn>
                              </p:par>
                            </p:childTnLst>
                          </p:cTn>
                        </p:par>
                        <p:par>
                          <p:cTn id="8" fill="hold">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randombar(horizontal)">
                                      <p:cBhvr>
                                        <p:cTn id="11" dur="500"/>
                                        <p:tgtEl>
                                          <p:spTgt spid="3">
                                            <p:txEl>
                                              <p:pRg st="1" end="1"/>
                                            </p:txEl>
                                          </p:spTgt>
                                        </p:tgtEl>
                                      </p:cBhvr>
                                    </p:animEffect>
                                  </p:childTnLst>
                                </p:cTn>
                              </p:par>
                            </p:childTnLst>
                          </p:cTn>
                        </p:par>
                        <p:par>
                          <p:cTn id="12" fill="hold">
                            <p:stCondLst>
                              <p:cond delay="1000"/>
                            </p:stCondLst>
                            <p:childTnLst>
                              <p:par>
                                <p:cTn id="13" presetID="14" presetClass="entr" presetSubtype="10" fill="hold" grpId="0"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randombar(horizontal)">
                                      <p:cBhvr>
                                        <p:cTn id="15" dur="500"/>
                                        <p:tgtEl>
                                          <p:spTgt spid="3">
                                            <p:txEl>
                                              <p:pRg st="2" end="2"/>
                                            </p:txEl>
                                          </p:spTgt>
                                        </p:tgtEl>
                                      </p:cBhvr>
                                    </p:animEffect>
                                  </p:childTnLst>
                                </p:cTn>
                              </p:par>
                            </p:childTnLst>
                          </p:cTn>
                        </p:par>
                        <p:par>
                          <p:cTn id="16" fill="hold">
                            <p:stCondLst>
                              <p:cond delay="1500"/>
                            </p:stCondLst>
                            <p:childTnLst>
                              <p:par>
                                <p:cTn id="17" presetID="14" presetClass="entr" presetSubtype="10" fill="hold" grpId="0"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randombar(horizontal)">
                                      <p:cBhvr>
                                        <p:cTn id="19" dur="500"/>
                                        <p:tgtEl>
                                          <p:spTgt spid="3">
                                            <p:txEl>
                                              <p:pRg st="3" end="3"/>
                                            </p:txEl>
                                          </p:spTgt>
                                        </p:tgtEl>
                                      </p:cBhvr>
                                    </p:animEffect>
                                  </p:childTnLst>
                                </p:cTn>
                              </p:par>
                            </p:childTnLst>
                          </p:cTn>
                        </p:par>
                        <p:par>
                          <p:cTn id="20" fill="hold">
                            <p:stCondLst>
                              <p:cond delay="2000"/>
                            </p:stCondLst>
                            <p:childTnLst>
                              <p:par>
                                <p:cTn id="21" presetID="14" presetClass="entr" presetSubtype="10" fill="hold" grpId="0" nodeType="after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randombar(horizontal)">
                                      <p:cBhvr>
                                        <p:cTn id="23" dur="500"/>
                                        <p:tgtEl>
                                          <p:spTgt spid="3">
                                            <p:txEl>
                                              <p:pRg st="4" end="4"/>
                                            </p:txEl>
                                          </p:spTgt>
                                        </p:tgtEl>
                                      </p:cBhvr>
                                    </p:animEffect>
                                  </p:childTnLst>
                                </p:cTn>
                              </p:par>
                            </p:childTnLst>
                          </p:cTn>
                        </p:par>
                        <p:par>
                          <p:cTn id="24" fill="hold">
                            <p:stCondLst>
                              <p:cond delay="2500"/>
                            </p:stCondLst>
                            <p:childTnLst>
                              <p:par>
                                <p:cTn id="25" presetID="14" presetClass="entr" presetSubtype="10" fill="hold" grpId="0" nodeType="after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randombar(horizontal)">
                                      <p:cBhvr>
                                        <p:cTn id="27"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u="sng" dirty="0" smtClean="0">
                <a:latin typeface="OCR A Extended" panose="02010509020102010303" pitchFamily="50" charset="0"/>
              </a:rPr>
              <a:t>Panic button</a:t>
            </a:r>
            <a:endParaRPr lang="en-US" b="1" u="sng" dirty="0">
              <a:latin typeface="OCR A Extended" panose="02010509020102010303" pitchFamily="50" charset="0"/>
            </a:endParaRPr>
          </a:p>
        </p:txBody>
      </p:sp>
      <p:sp>
        <p:nvSpPr>
          <p:cNvPr id="3" name="Content Placeholder 2"/>
          <p:cNvSpPr>
            <a:spLocks noGrp="1"/>
          </p:cNvSpPr>
          <p:nvPr>
            <p:ph idx="1"/>
          </p:nvPr>
        </p:nvSpPr>
        <p:spPr/>
        <p:txBody>
          <a:bodyPr>
            <a:normAutofit fontScale="92500" lnSpcReduction="10000"/>
          </a:bodyPr>
          <a:lstStyle/>
          <a:p>
            <a:r>
              <a:rPr lang="en-US" dirty="0" smtClean="0">
                <a:latin typeface="OCR A Extended" panose="02010509020102010303" pitchFamily="50" charset="0"/>
              </a:rPr>
              <a:t>This is one of the most unique feature of CURIS, where close ones can be alerted in case of emergency.</a:t>
            </a:r>
          </a:p>
          <a:p>
            <a:r>
              <a:rPr lang="en-US" dirty="0" smtClean="0">
                <a:latin typeface="OCR A Extended" panose="02010509020102010303" pitchFamily="50" charset="0"/>
              </a:rPr>
              <a:t>This feature is achieved by using MQTT protocol, the signal from the device </a:t>
            </a:r>
          </a:p>
          <a:p>
            <a:pPr marL="0" indent="0">
              <a:buNone/>
            </a:pPr>
            <a:r>
              <a:rPr lang="en-US" dirty="0">
                <a:latin typeface="OCR A Extended" panose="02010509020102010303" pitchFamily="50" charset="0"/>
              </a:rPr>
              <a:t> </a:t>
            </a:r>
            <a:r>
              <a:rPr lang="en-US" dirty="0" smtClean="0">
                <a:latin typeface="OCR A Extended" panose="02010509020102010303" pitchFamily="50" charset="0"/>
              </a:rPr>
              <a:t>is sent to </a:t>
            </a:r>
            <a:r>
              <a:rPr lang="en-US" dirty="0" err="1" smtClean="0">
                <a:latin typeface="OCR A Extended" panose="02010509020102010303" pitchFamily="50" charset="0"/>
              </a:rPr>
              <a:t>Adafruit</a:t>
            </a:r>
            <a:r>
              <a:rPr lang="en-US" dirty="0" smtClean="0">
                <a:latin typeface="OCR A Extended" panose="02010509020102010303" pitchFamily="50" charset="0"/>
              </a:rPr>
              <a:t> server which is              </a:t>
            </a:r>
          </a:p>
          <a:p>
            <a:pPr marL="0" indent="0">
              <a:buNone/>
            </a:pPr>
            <a:r>
              <a:rPr lang="en-US" dirty="0">
                <a:latin typeface="OCR A Extended" panose="02010509020102010303" pitchFamily="50" charset="0"/>
              </a:rPr>
              <a:t> </a:t>
            </a:r>
            <a:r>
              <a:rPr lang="en-US" dirty="0" smtClean="0">
                <a:latin typeface="OCR A Extended" panose="02010509020102010303" pitchFamily="50" charset="0"/>
              </a:rPr>
              <a:t>monitored </a:t>
            </a:r>
            <a:r>
              <a:rPr lang="en-US" dirty="0">
                <a:latin typeface="OCR A Extended" panose="02010509020102010303" pitchFamily="50" charset="0"/>
              </a:rPr>
              <a:t>by an API </a:t>
            </a:r>
            <a:r>
              <a:rPr lang="en-US" dirty="0" smtClean="0">
                <a:latin typeface="OCR A Extended" panose="02010509020102010303" pitchFamily="50" charset="0"/>
              </a:rPr>
              <a:t>that is created                 </a:t>
            </a:r>
          </a:p>
          <a:p>
            <a:pPr marL="0" indent="0">
              <a:buNone/>
            </a:pPr>
            <a:r>
              <a:rPr lang="en-US" dirty="0">
                <a:latin typeface="OCR A Extended" panose="02010509020102010303" pitchFamily="50" charset="0"/>
              </a:rPr>
              <a:t> </a:t>
            </a:r>
            <a:r>
              <a:rPr lang="en-US" dirty="0" smtClean="0">
                <a:latin typeface="OCR A Extended" panose="02010509020102010303" pitchFamily="50" charset="0"/>
              </a:rPr>
              <a:t>on the IFTTT platform.</a:t>
            </a:r>
          </a:p>
          <a:p>
            <a:r>
              <a:rPr lang="en-US" dirty="0" smtClean="0">
                <a:latin typeface="OCR A Extended" panose="02010509020102010303" pitchFamily="50" charset="0"/>
              </a:rPr>
              <a:t>Once the API is triggered the            designated user receives a push </a:t>
            </a:r>
          </a:p>
          <a:p>
            <a:pPr marL="0" indent="0">
              <a:buNone/>
            </a:pPr>
            <a:r>
              <a:rPr lang="en-US" dirty="0">
                <a:latin typeface="OCR A Extended" panose="02010509020102010303" pitchFamily="50" charset="0"/>
              </a:rPr>
              <a:t> </a:t>
            </a:r>
            <a:r>
              <a:rPr lang="en-US" dirty="0" smtClean="0">
                <a:latin typeface="OCR A Extended" panose="02010509020102010303" pitchFamily="50" charset="0"/>
              </a:rPr>
              <a:t>notification on his mobile</a:t>
            </a:r>
            <a:r>
              <a:rPr lang="en-US" dirty="0" smtClean="0"/>
              <a:t>. </a:t>
            </a:r>
          </a:p>
        </p:txBody>
      </p:sp>
      <p:pic>
        <p:nvPicPr>
          <p:cNvPr id="1026" name="Picture 2" descr="Image result for panic stickman 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64380" y="3349487"/>
            <a:ext cx="4479235" cy="35085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417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randombar(horizontal)">
                                      <p:cBhvr>
                                        <p:cTn id="7" dur="500"/>
                                        <p:tgtEl>
                                          <p:spTgt spid="3">
                                            <p:txEl>
                                              <p:pRg st="0" end="0"/>
                                            </p:txEl>
                                          </p:spTgt>
                                        </p:tgtEl>
                                      </p:cBhvr>
                                    </p:animEffect>
                                  </p:childTnLst>
                                </p:cTn>
                              </p:par>
                            </p:childTnLst>
                          </p:cTn>
                        </p:par>
                        <p:par>
                          <p:cTn id="8" fill="hold">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randombar(horizontal)">
                                      <p:cBhvr>
                                        <p:cTn id="11" dur="500"/>
                                        <p:tgtEl>
                                          <p:spTgt spid="3">
                                            <p:txEl>
                                              <p:pRg st="1" end="1"/>
                                            </p:txEl>
                                          </p:spTgt>
                                        </p:tgtEl>
                                      </p:cBhvr>
                                    </p:animEffect>
                                  </p:childTnLst>
                                </p:cTn>
                              </p:par>
                            </p:childTnLst>
                          </p:cTn>
                        </p:par>
                        <p:par>
                          <p:cTn id="12" fill="hold">
                            <p:stCondLst>
                              <p:cond delay="1000"/>
                            </p:stCondLst>
                            <p:childTnLst>
                              <p:par>
                                <p:cTn id="13" presetID="14" presetClass="entr" presetSubtype="10" fill="hold" grpId="0"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randombar(horizontal)">
                                      <p:cBhvr>
                                        <p:cTn id="15" dur="500"/>
                                        <p:tgtEl>
                                          <p:spTgt spid="3">
                                            <p:txEl>
                                              <p:pRg st="2" end="2"/>
                                            </p:txEl>
                                          </p:spTgt>
                                        </p:tgtEl>
                                      </p:cBhvr>
                                    </p:animEffect>
                                  </p:childTnLst>
                                </p:cTn>
                              </p:par>
                            </p:childTnLst>
                          </p:cTn>
                        </p:par>
                        <p:par>
                          <p:cTn id="16" fill="hold">
                            <p:stCondLst>
                              <p:cond delay="1500"/>
                            </p:stCondLst>
                            <p:childTnLst>
                              <p:par>
                                <p:cTn id="17" presetID="14" presetClass="entr" presetSubtype="10" fill="hold" grpId="0"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randombar(horizontal)">
                                      <p:cBhvr>
                                        <p:cTn id="19" dur="500"/>
                                        <p:tgtEl>
                                          <p:spTgt spid="3">
                                            <p:txEl>
                                              <p:pRg st="3" end="3"/>
                                            </p:txEl>
                                          </p:spTgt>
                                        </p:tgtEl>
                                      </p:cBhvr>
                                    </p:animEffect>
                                  </p:childTnLst>
                                </p:cTn>
                              </p:par>
                            </p:childTnLst>
                          </p:cTn>
                        </p:par>
                        <p:par>
                          <p:cTn id="20" fill="hold">
                            <p:stCondLst>
                              <p:cond delay="2000"/>
                            </p:stCondLst>
                            <p:childTnLst>
                              <p:par>
                                <p:cTn id="21" presetID="14" presetClass="entr" presetSubtype="10" fill="hold" grpId="0" nodeType="after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randombar(horizontal)">
                                      <p:cBhvr>
                                        <p:cTn id="23" dur="500"/>
                                        <p:tgtEl>
                                          <p:spTgt spid="3">
                                            <p:txEl>
                                              <p:pRg st="4" end="4"/>
                                            </p:txEl>
                                          </p:spTgt>
                                        </p:tgtEl>
                                      </p:cBhvr>
                                    </p:animEffect>
                                  </p:childTnLst>
                                </p:cTn>
                              </p:par>
                            </p:childTnLst>
                          </p:cTn>
                        </p:par>
                        <p:par>
                          <p:cTn id="24" fill="hold">
                            <p:stCondLst>
                              <p:cond delay="2500"/>
                            </p:stCondLst>
                            <p:childTnLst>
                              <p:par>
                                <p:cTn id="25" presetID="14" presetClass="entr" presetSubtype="10" fill="hold" grpId="0" nodeType="after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randombar(horizontal)">
                                      <p:cBhvr>
                                        <p:cTn id="27" dur="500"/>
                                        <p:tgtEl>
                                          <p:spTgt spid="3">
                                            <p:txEl>
                                              <p:pRg st="5" end="5"/>
                                            </p:txEl>
                                          </p:spTgt>
                                        </p:tgtEl>
                                      </p:cBhvr>
                                    </p:animEffect>
                                  </p:childTnLst>
                                </p:cTn>
                              </p:par>
                            </p:childTnLst>
                          </p:cTn>
                        </p:par>
                        <p:par>
                          <p:cTn id="28" fill="hold">
                            <p:stCondLst>
                              <p:cond delay="3000"/>
                            </p:stCondLst>
                            <p:childTnLst>
                              <p:par>
                                <p:cTn id="29" presetID="14" presetClass="entr" presetSubtype="10" fill="hold" grpId="0" nodeType="after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randombar(horizontal)">
                                      <p:cBhvr>
                                        <p:cTn id="31"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u="sng" dirty="0" smtClean="0">
                <a:latin typeface="OCR A Extended" panose="02010509020102010303" pitchFamily="50" charset="0"/>
              </a:rPr>
              <a:t>Daily reminders</a:t>
            </a:r>
            <a:endParaRPr lang="en-US" b="1" u="sng" dirty="0">
              <a:latin typeface="OCR A Extended" panose="02010509020102010303" pitchFamily="50" charset="0"/>
            </a:endParaRPr>
          </a:p>
        </p:txBody>
      </p:sp>
      <p:sp>
        <p:nvSpPr>
          <p:cNvPr id="3" name="Content Placeholder 2"/>
          <p:cNvSpPr>
            <a:spLocks noGrp="1"/>
          </p:cNvSpPr>
          <p:nvPr>
            <p:ph idx="1"/>
          </p:nvPr>
        </p:nvSpPr>
        <p:spPr/>
        <p:txBody>
          <a:bodyPr>
            <a:normAutofit lnSpcReduction="10000"/>
          </a:bodyPr>
          <a:lstStyle/>
          <a:p>
            <a:r>
              <a:rPr lang="en-US" dirty="0" smtClean="0">
                <a:latin typeface="OCR A Extended" panose="02010509020102010303" pitchFamily="50" charset="0"/>
              </a:rPr>
              <a:t>Using the IFTTT platform, we are using  API to set reminder at a particular day and time.</a:t>
            </a:r>
          </a:p>
          <a:p>
            <a:r>
              <a:rPr lang="en-US" dirty="0" smtClean="0">
                <a:latin typeface="OCR A Extended" panose="02010509020102010303" pitchFamily="50" charset="0"/>
              </a:rPr>
              <a:t>So on the particular day and time the API sends remainder to the device, which can be seen as a Led output.</a:t>
            </a:r>
          </a:p>
          <a:p>
            <a:r>
              <a:rPr lang="en-US" dirty="0" smtClean="0">
                <a:latin typeface="OCR A Extended" panose="02010509020102010303" pitchFamily="50" charset="0"/>
              </a:rPr>
              <a:t>We can customize our applets to send various reminders depending on the person using the device.</a:t>
            </a:r>
          </a:p>
          <a:p>
            <a:r>
              <a:rPr lang="en-US" dirty="0" smtClean="0">
                <a:latin typeface="OCR A Extended" panose="02010509020102010303" pitchFamily="50" charset="0"/>
              </a:rPr>
              <a:t>This way CURIS becomes a </a:t>
            </a:r>
          </a:p>
          <a:p>
            <a:pPr marL="0" indent="0">
              <a:buNone/>
            </a:pPr>
            <a:r>
              <a:rPr lang="en-US" dirty="0">
                <a:latin typeface="OCR A Extended" panose="02010509020102010303" pitchFamily="50" charset="0"/>
              </a:rPr>
              <a:t> </a:t>
            </a:r>
            <a:r>
              <a:rPr lang="en-US" dirty="0" smtClean="0">
                <a:latin typeface="OCR A Extended" panose="02010509020102010303" pitchFamily="50" charset="0"/>
              </a:rPr>
              <a:t>personalized healthcare device.  </a:t>
            </a:r>
            <a:endParaRPr lang="en-US" dirty="0">
              <a:latin typeface="OCR A Extended" panose="02010509020102010303" pitchFamily="50" charset="0"/>
            </a:endParaRPr>
          </a:p>
        </p:txBody>
      </p:sp>
      <p:pic>
        <p:nvPicPr>
          <p:cNvPr id="2050" name="Picture 2" descr="Image result for daily tasks stickman 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7782935" y="4475501"/>
            <a:ext cx="4819650" cy="39528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75059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randombar(horizontal)">
                                      <p:cBhvr>
                                        <p:cTn id="7" dur="500"/>
                                        <p:tgtEl>
                                          <p:spTgt spid="3">
                                            <p:txEl>
                                              <p:pRg st="0" end="0"/>
                                            </p:txEl>
                                          </p:spTgt>
                                        </p:tgtEl>
                                      </p:cBhvr>
                                    </p:animEffect>
                                  </p:childTnLst>
                                </p:cTn>
                              </p:par>
                            </p:childTnLst>
                          </p:cTn>
                        </p:par>
                        <p:par>
                          <p:cTn id="8" fill="hold">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randombar(horizontal)">
                                      <p:cBhvr>
                                        <p:cTn id="11" dur="500"/>
                                        <p:tgtEl>
                                          <p:spTgt spid="3">
                                            <p:txEl>
                                              <p:pRg st="1" end="1"/>
                                            </p:txEl>
                                          </p:spTgt>
                                        </p:tgtEl>
                                      </p:cBhvr>
                                    </p:animEffect>
                                  </p:childTnLst>
                                </p:cTn>
                              </p:par>
                            </p:childTnLst>
                          </p:cTn>
                        </p:par>
                        <p:par>
                          <p:cTn id="12" fill="hold">
                            <p:stCondLst>
                              <p:cond delay="1000"/>
                            </p:stCondLst>
                            <p:childTnLst>
                              <p:par>
                                <p:cTn id="13" presetID="14" presetClass="entr" presetSubtype="10" fill="hold" grpId="0"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randombar(horizontal)">
                                      <p:cBhvr>
                                        <p:cTn id="15" dur="500"/>
                                        <p:tgtEl>
                                          <p:spTgt spid="3">
                                            <p:txEl>
                                              <p:pRg st="2" end="2"/>
                                            </p:txEl>
                                          </p:spTgt>
                                        </p:tgtEl>
                                      </p:cBhvr>
                                    </p:animEffect>
                                  </p:childTnLst>
                                </p:cTn>
                              </p:par>
                            </p:childTnLst>
                          </p:cTn>
                        </p:par>
                        <p:par>
                          <p:cTn id="16" fill="hold">
                            <p:stCondLst>
                              <p:cond delay="1500"/>
                            </p:stCondLst>
                            <p:childTnLst>
                              <p:par>
                                <p:cTn id="17" presetID="14" presetClass="entr" presetSubtype="10" fill="hold" grpId="0"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randombar(horizontal)">
                                      <p:cBhvr>
                                        <p:cTn id="19" dur="500"/>
                                        <p:tgtEl>
                                          <p:spTgt spid="3">
                                            <p:txEl>
                                              <p:pRg st="3" end="3"/>
                                            </p:txEl>
                                          </p:spTgt>
                                        </p:tgtEl>
                                      </p:cBhvr>
                                    </p:animEffect>
                                  </p:childTnLst>
                                </p:cTn>
                              </p:par>
                            </p:childTnLst>
                          </p:cTn>
                        </p:par>
                        <p:par>
                          <p:cTn id="20" fill="hold">
                            <p:stCondLst>
                              <p:cond delay="2000"/>
                            </p:stCondLst>
                            <p:childTnLst>
                              <p:par>
                                <p:cTn id="21" presetID="14" presetClass="entr" presetSubtype="10" fill="hold" grpId="0" nodeType="after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randombar(horizontal)">
                                      <p:cBhvr>
                                        <p:cTn id="23"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522</TotalTime>
  <Words>742</Words>
  <Application>Microsoft Office PowerPoint</Application>
  <PresentationFormat>Widescreen</PresentationFormat>
  <Paragraphs>66</Paragraphs>
  <Slides>13</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vt:i4>
      </vt:variant>
    </vt:vector>
  </HeadingPairs>
  <TitlesOfParts>
    <vt:vector size="20" baseType="lpstr">
      <vt:lpstr>Arial</vt:lpstr>
      <vt:lpstr>Calibri</vt:lpstr>
      <vt:lpstr>Calibri Light</vt:lpstr>
      <vt:lpstr>OCR A Extended</vt:lpstr>
      <vt:lpstr>Times New Roman</vt:lpstr>
      <vt:lpstr>Wingdings</vt:lpstr>
      <vt:lpstr>Office Theme</vt:lpstr>
      <vt:lpstr>PowerPoint Presentation</vt:lpstr>
      <vt:lpstr>Introduction</vt:lpstr>
      <vt:lpstr>Aim </vt:lpstr>
      <vt:lpstr>Components</vt:lpstr>
      <vt:lpstr>Target community</vt:lpstr>
      <vt:lpstr>Features</vt:lpstr>
      <vt:lpstr>Fall detection</vt:lpstr>
      <vt:lpstr>Panic button</vt:lpstr>
      <vt:lpstr>Daily reminders</vt:lpstr>
      <vt:lpstr>Future Possibilities</vt:lpstr>
      <vt:lpstr>Uniqueness</vt:lpstr>
      <vt:lpstr>Conclusion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DEUS CAESIM</dc:title>
  <dc:creator>ritwik saraswat</dc:creator>
  <cp:lastModifiedBy>ritwik saraswat</cp:lastModifiedBy>
  <cp:revision>35</cp:revision>
  <dcterms:created xsi:type="dcterms:W3CDTF">2019-03-11T15:28:30Z</dcterms:created>
  <dcterms:modified xsi:type="dcterms:W3CDTF">2019-03-12T10:04:38Z</dcterms:modified>
</cp:coreProperties>
</file>